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9"/>
  </p:notesMasterIdLst>
  <p:sldIdLst>
    <p:sldId id="1369" r:id="rId5"/>
    <p:sldId id="426" r:id="rId6"/>
    <p:sldId id="1368" r:id="rId7"/>
    <p:sldId id="381" r:id="rId8"/>
  </p:sldIdLst>
  <p:sldSz cx="13004800" cy="97536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1pPr>
    <a:lvl2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2pPr>
    <a:lvl3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3pPr>
    <a:lvl4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4pPr>
    <a:lvl5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5pPr>
    <a:lvl6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6pPr>
    <a:lvl7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7pPr>
    <a:lvl8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8pPr>
    <a:lvl9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Jolt Labs" initials="JL" lastIdx="1" clrIdx="0">
    <p:extLst>
      <p:ext uri="{19B8F6BF-5375-455C-9EA6-DF929625EA0E}">
        <p15:presenceInfo xmlns:p15="http://schemas.microsoft.com/office/powerpoint/2012/main" userId="03e394847e6bf286" providerId="Windows Live"/>
      </p:ext>
    </p:extLst>
  </p:cmAuthor>
  <p:cmAuthor id="2" name="Linda Biel" initials="LB" lastIdx="1" clrIdx="1">
    <p:extLst>
      <p:ext uri="{19B8F6BF-5375-455C-9EA6-DF929625EA0E}">
        <p15:presenceInfo xmlns:p15="http://schemas.microsoft.com/office/powerpoint/2012/main" userId="d258c2a8d6b77958"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9E2F3"/>
    <a:srgbClr val="004D80"/>
    <a:srgbClr val="FF470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4DEDFC5-683A-469A-BF6D-3F75F7600667}" v="1" dt="2023-09-05T16:18:38.669"/>
    <p1510:client id="{9B4EE27B-47C7-71A9-71F3-DFAF023361A6}" v="8" dt="2023-09-06T01:48:52.437"/>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76BA"/>
          </a:solidFill>
        </a:fill>
      </a:tcStyle>
    </a:firstCol>
    <a:lastRow>
      <a:tcTxStyle b="off" i="off">
        <a:fontRef idx="major">
          <a:srgbClr val="000000"/>
        </a:fontRef>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004D80"/>
          </a:solidFill>
        </a:fill>
      </a:tcStyle>
    </a:firstRow>
  </a:tblStyle>
  <a:tblStyle styleId="{C7B018BB-80A7-4F77-B60F-C8B233D01FF8}"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CADFFF"/>
          </a:solidFill>
        </a:fill>
      </a:tcStyle>
    </a:wholeTbl>
    <a:band2H>
      <a:tcTxStyle/>
      <a:tcStyle>
        <a:tcBdr/>
        <a:fill>
          <a:solidFill>
            <a:srgbClr val="E6F0FF"/>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1"/>
          </a:solidFill>
        </a:fill>
      </a:tcStyle>
    </a:firstRow>
  </a:tblStyle>
  <a:tblStyle styleId="{EEE7283C-3CF3-47DC-8721-378D4A62B228}"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D1F0CC"/>
          </a:solidFill>
        </a:fill>
      </a:tcStyle>
    </a:wholeTbl>
    <a:band2H>
      <a:tcTxStyle/>
      <a:tcStyle>
        <a:tcBdr/>
        <a:fill>
          <a:solidFill>
            <a:srgbClr val="EAF8E7"/>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3"/>
          </a:solidFill>
        </a:fill>
      </a:tcStyle>
    </a:firstRow>
  </a:tblStyle>
  <a:tblStyle styleId="{CF821DB8-F4EB-4A41-A1BA-3FCAFE7338EE}"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9D1E1"/>
          </a:solidFill>
        </a:fill>
      </a:tcStyle>
    </a:wholeTbl>
    <a:band2H>
      <a:tcTxStyle/>
      <a:tcStyle>
        <a:tcBdr/>
        <a:fill>
          <a:solidFill>
            <a:srgbClr val="FCE9F0"/>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chemeClr val="accent6"/>
          </a:solidFill>
        </a:fill>
      </a:tcStyle>
    </a:firstRow>
  </a:tblStyle>
  <a:tblStyle styleId="{33BA23B1-9221-436E-865A-0063620EA4FD}" styleName="">
    <a:tblBg/>
    <a:wholeTbl>
      <a:tcTxStyle b="off" i="off">
        <a:font>
          <a:latin typeface="Helvetica Neue Medium"/>
          <a:ea typeface="Helvetica Neue Medium"/>
          <a:cs typeface="Helvetica Neue Medium"/>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004D80"/>
          </a:solidFill>
        </a:fill>
      </a:tcStyle>
    </a:band2H>
    <a:firstCol>
      <a:tcTxStyle b="on" i="off">
        <a:fontRef idx="major">
          <a:srgbClr val="004D80"/>
        </a:fontRef>
        <a:srgbClr val="004D8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004D80"/>
          </a:solidFill>
        </a:fill>
      </a:tcStyle>
    </a:lastRow>
    <a:firstRow>
      <a:tcTxStyle b="on" i="off">
        <a:fontRef idx="major">
          <a:srgbClr val="004D80"/>
        </a:fontRef>
        <a:srgbClr val="004D80"/>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2708684C-4D16-4618-839F-0558EEFCDFE6}" styleName="">
    <a:tblBg/>
    <a:wholeTbl>
      <a:tcTxStyle b="off" i="off">
        <a:font>
          <a:latin typeface="Helvetica Neue Medium"/>
          <a:ea typeface="Helvetica Neue Medium"/>
          <a:cs typeface="Helvetica Neue Medium"/>
        </a:font>
        <a:srgbClr val="FFFFFF"/>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wholeTbl>
    <a:band2H>
      <a:tcTxStyle/>
      <a:tcStyle>
        <a:tcBdr/>
        <a:fill>
          <a:solidFill>
            <a:srgbClr val="FFFFFF"/>
          </a:solidFill>
        </a:fill>
      </a:tcStyle>
    </a:band2H>
    <a:firstCol>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firstCol>
    <a:la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38100" cap="flat">
              <a:solidFill>
                <a:srgbClr val="004D80"/>
              </a:solidFill>
              <a:prstDash val="solid"/>
              <a:round/>
            </a:ln>
          </a:top>
          <a:bottom>
            <a:ln w="127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lastRow>
    <a:firstRow>
      <a:tcTxStyle b="on" i="off">
        <a:fontRef idx="major">
          <a:srgbClr val="004D80"/>
        </a:fontRef>
        <a:srgbClr val="004D80"/>
      </a:tcTxStyle>
      <a:tcStyle>
        <a:tcBdr>
          <a:left>
            <a:ln w="12700" cap="flat">
              <a:solidFill>
                <a:srgbClr val="004D80"/>
              </a:solidFill>
              <a:prstDash val="solid"/>
              <a:round/>
            </a:ln>
          </a:left>
          <a:right>
            <a:ln w="12700" cap="flat">
              <a:solidFill>
                <a:srgbClr val="004D80"/>
              </a:solidFill>
              <a:prstDash val="solid"/>
              <a:round/>
            </a:ln>
          </a:right>
          <a:top>
            <a:ln w="12700" cap="flat">
              <a:solidFill>
                <a:srgbClr val="004D80"/>
              </a:solidFill>
              <a:prstDash val="solid"/>
              <a:round/>
            </a:ln>
          </a:top>
          <a:bottom>
            <a:ln w="38100" cap="flat">
              <a:solidFill>
                <a:srgbClr val="004D80"/>
              </a:solidFill>
              <a:prstDash val="solid"/>
              <a:round/>
            </a:ln>
          </a:bottom>
          <a:insideH>
            <a:ln w="12700" cap="flat">
              <a:solidFill>
                <a:srgbClr val="004D80"/>
              </a:solidFill>
              <a:prstDash val="solid"/>
              <a:round/>
            </a:ln>
          </a:insideH>
          <a:insideV>
            <a:ln w="12700" cap="flat">
              <a:solidFill>
                <a:srgbClr val="004D80"/>
              </a:solidFill>
              <a:prstDash val="solid"/>
              <a:round/>
            </a:ln>
          </a:insideV>
        </a:tcBdr>
        <a:fill>
          <a:solidFill>
            <a:srgbClr val="FFFFFF"/>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8780" autoAdjust="0"/>
    <p:restoredTop sz="95625"/>
  </p:normalViewPr>
  <p:slideViewPr>
    <p:cSldViewPr snapToGrid="0" snapToObjects="1">
      <p:cViewPr varScale="1">
        <p:scale>
          <a:sx n="89" d="100"/>
          <a:sy n="89" d="100"/>
        </p:scale>
        <p:origin x="2264" y="68"/>
      </p:cViewPr>
      <p:guideLst/>
    </p:cSldViewPr>
  </p:slideViewPr>
  <p:notesTextViewPr>
    <p:cViewPr>
      <p:scale>
        <a:sx n="100" d="100"/>
        <a:sy n="100" d="100"/>
      </p:scale>
      <p:origin x="0" y="0"/>
    </p:cViewPr>
  </p:notesTextViewPr>
  <p:notesViewPr>
    <p:cSldViewPr snapToGrid="0" snapToObjects="1" showGuides="1">
      <p:cViewPr varScale="1">
        <p:scale>
          <a:sx n="82" d="100"/>
          <a:sy n="82" d="100"/>
        </p:scale>
        <p:origin x="3992" y="18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viewProps" Target="viewProps.xml"/><Relationship Id="rId2" Type="http://schemas.openxmlformats.org/officeDocument/2006/relationships/customXml" Target="../customXml/item2.xml"/><Relationship Id="rId16"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presProps" Target="presProps.xml"/><Relationship Id="rId5" Type="http://schemas.openxmlformats.org/officeDocument/2006/relationships/slide" Target="slides/slide1.xml"/><Relationship Id="rId15" Type="http://schemas.microsoft.com/office/2016/11/relationships/changesInfo" Target="changesInfos/changesInfo1.xml"/><Relationship Id="rId10" Type="http://schemas.openxmlformats.org/officeDocument/2006/relationships/commentAuthors" Target="commentAuthors.xml"/><Relationship Id="rId4" Type="http://schemas.openxmlformats.org/officeDocument/2006/relationships/slideMaster" Target="slideMasters/slideMaster1.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Justin Basara" userId="S::jbasara_rowantels.com#ext#@cisco.onmicrosoft.com::12a3a453-009b-403c-86b8-64f2daf4af69" providerId="AD" clId="Web-{9B4EE27B-47C7-71A9-71F3-DFAF023361A6}"/>
    <pc:docChg chg="addSld delSld modSld">
      <pc:chgData name="Justin Basara" userId="S::jbasara_rowantels.com#ext#@cisco.onmicrosoft.com::12a3a453-009b-403c-86b8-64f2daf4af69" providerId="AD" clId="Web-{9B4EE27B-47C7-71A9-71F3-DFAF023361A6}" dt="2023-09-06T01:48:52.437" v="6"/>
      <pc:docMkLst>
        <pc:docMk/>
      </pc:docMkLst>
      <pc:sldChg chg="del">
        <pc:chgData name="Justin Basara" userId="S::jbasara_rowantels.com#ext#@cisco.onmicrosoft.com::12a3a453-009b-403c-86b8-64f2daf4af69" providerId="AD" clId="Web-{9B4EE27B-47C7-71A9-71F3-DFAF023361A6}" dt="2023-09-06T01:48:52.437" v="6"/>
        <pc:sldMkLst>
          <pc:docMk/>
          <pc:sldMk cId="3561700183" sldId="361"/>
        </pc:sldMkLst>
      </pc:sldChg>
      <pc:sldChg chg="modSp add">
        <pc:chgData name="Justin Basara" userId="S::jbasara_rowantels.com#ext#@cisco.onmicrosoft.com::12a3a453-009b-403c-86b8-64f2daf4af69" providerId="AD" clId="Web-{9B4EE27B-47C7-71A9-71F3-DFAF023361A6}" dt="2023-09-06T01:48:48.828" v="5" actId="20577"/>
        <pc:sldMkLst>
          <pc:docMk/>
          <pc:sldMk cId="1673318546" sldId="1369"/>
        </pc:sldMkLst>
        <pc:spChg chg="mod">
          <ac:chgData name="Justin Basara" userId="S::jbasara_rowantels.com#ext#@cisco.onmicrosoft.com::12a3a453-009b-403c-86b8-64f2daf4af69" providerId="AD" clId="Web-{9B4EE27B-47C7-71A9-71F3-DFAF023361A6}" dt="2023-09-06T01:48:48.828" v="5" actId="20577"/>
          <ac:spMkLst>
            <pc:docMk/>
            <pc:sldMk cId="1673318546" sldId="1369"/>
            <ac:spMk id="4" creationId="{CA464110-4437-6B48-AA40-FBBDDFB1B917}"/>
          </ac:spMkLst>
        </pc:spChg>
      </pc:sldChg>
    </pc:docChg>
  </pc:docChgLst>
  <pc:docChgLst>
    <pc:chgData name="Perry Herndon (peherndo)" userId="7e0c15da-3f10-477b-9d82-a59a1cdfeded" providerId="ADAL" clId="{84DEDFC5-683A-469A-BF6D-3F75F7600667}"/>
    <pc:docChg chg="custSel modSld">
      <pc:chgData name="Perry Herndon (peherndo)" userId="7e0c15da-3f10-477b-9d82-a59a1cdfeded" providerId="ADAL" clId="{84DEDFC5-683A-469A-BF6D-3F75F7600667}" dt="2023-09-05T16:20:21.624" v="23" actId="478"/>
      <pc:docMkLst>
        <pc:docMk/>
      </pc:docMkLst>
      <pc:sldChg chg="addSp delSp modSp mod">
        <pc:chgData name="Perry Herndon (peherndo)" userId="7e0c15da-3f10-477b-9d82-a59a1cdfeded" providerId="ADAL" clId="{84DEDFC5-683A-469A-BF6D-3F75F7600667}" dt="2023-09-05T16:20:21.624" v="23" actId="478"/>
        <pc:sldMkLst>
          <pc:docMk/>
          <pc:sldMk cId="3561700183" sldId="361"/>
        </pc:sldMkLst>
        <pc:picChg chg="add mod">
          <ac:chgData name="Perry Herndon (peherndo)" userId="7e0c15da-3f10-477b-9d82-a59a1cdfeded" providerId="ADAL" clId="{84DEDFC5-683A-469A-BF6D-3F75F7600667}" dt="2023-09-05T16:20:12.388" v="21" actId="1076"/>
          <ac:picMkLst>
            <pc:docMk/>
            <pc:sldMk cId="3561700183" sldId="361"/>
            <ac:picMk id="5" creationId="{176403E7-1632-DF7E-7866-E17B040A242D}"/>
          </ac:picMkLst>
        </pc:picChg>
        <pc:picChg chg="del mod">
          <ac:chgData name="Perry Herndon (peherndo)" userId="7e0c15da-3f10-477b-9d82-a59a1cdfeded" providerId="ADAL" clId="{84DEDFC5-683A-469A-BF6D-3F75F7600667}" dt="2023-09-05T16:20:21.624" v="23" actId="478"/>
          <ac:picMkLst>
            <pc:docMk/>
            <pc:sldMk cId="3561700183" sldId="361"/>
            <ac:picMk id="6" creationId="{6C544553-7066-FCB0-0124-ED6D5D930A86}"/>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9" name="Shape 119"/>
          <p:cNvSpPr>
            <a:spLocks noGrp="1" noRot="1" noChangeAspect="1"/>
          </p:cNvSpPr>
          <p:nvPr>
            <p:ph type="sldImg"/>
          </p:nvPr>
        </p:nvSpPr>
        <p:spPr>
          <a:xfrm>
            <a:off x="1143000" y="685800"/>
            <a:ext cx="4572000" cy="3429000"/>
          </a:xfrm>
          <a:prstGeom prst="rect">
            <a:avLst/>
          </a:prstGeom>
        </p:spPr>
        <p:txBody>
          <a:bodyPr/>
          <a:lstStyle/>
          <a:p>
            <a:endParaRPr dirty="0"/>
          </a:p>
        </p:txBody>
      </p:sp>
      <p:sp>
        <p:nvSpPr>
          <p:cNvPr id="120" name="Shape 120"/>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1050462712"/>
      </p:ext>
    </p:extLst>
  </p:cSld>
  <p:clrMap bg1="lt1" tx1="dk1" bg2="lt2" tx2="dk2" accent1="accent1" accent2="accent2" accent3="accent3" accent4="accent4" accent5="accent5" accent6="accent6" hlink="hlink" folHlink="folHlink"/>
  <p:notesStyle>
    <a:lvl1pPr defTabSz="457200" latinLnBrk="0">
      <a:lnSpc>
        <a:spcPct val="117999"/>
      </a:lnSpc>
      <a:defRPr sz="2200">
        <a:latin typeface="+mj-lt"/>
        <a:ea typeface="+mj-ea"/>
        <a:cs typeface="+mj-cs"/>
        <a:sym typeface="Helvetica Neue"/>
      </a:defRPr>
    </a:lvl1pPr>
    <a:lvl2pPr indent="228600" defTabSz="457200" latinLnBrk="0">
      <a:lnSpc>
        <a:spcPct val="117999"/>
      </a:lnSpc>
      <a:defRPr sz="2200">
        <a:latin typeface="+mj-lt"/>
        <a:ea typeface="+mj-ea"/>
        <a:cs typeface="+mj-cs"/>
        <a:sym typeface="Helvetica Neue"/>
      </a:defRPr>
    </a:lvl2pPr>
    <a:lvl3pPr indent="457200" defTabSz="457200" latinLnBrk="0">
      <a:lnSpc>
        <a:spcPct val="117999"/>
      </a:lnSpc>
      <a:defRPr sz="2200">
        <a:latin typeface="+mj-lt"/>
        <a:ea typeface="+mj-ea"/>
        <a:cs typeface="+mj-cs"/>
        <a:sym typeface="Helvetica Neue"/>
      </a:defRPr>
    </a:lvl3pPr>
    <a:lvl4pPr indent="685800" defTabSz="457200" latinLnBrk="0">
      <a:lnSpc>
        <a:spcPct val="117999"/>
      </a:lnSpc>
      <a:defRPr sz="2200">
        <a:latin typeface="+mj-lt"/>
        <a:ea typeface="+mj-ea"/>
        <a:cs typeface="+mj-cs"/>
        <a:sym typeface="Helvetica Neue"/>
      </a:defRPr>
    </a:lvl4pPr>
    <a:lvl5pPr indent="914400" defTabSz="457200" latinLnBrk="0">
      <a:lnSpc>
        <a:spcPct val="117999"/>
      </a:lnSpc>
      <a:defRPr sz="2200">
        <a:latin typeface="+mj-lt"/>
        <a:ea typeface="+mj-ea"/>
        <a:cs typeface="+mj-cs"/>
        <a:sym typeface="Helvetica Neue"/>
      </a:defRPr>
    </a:lvl5pPr>
    <a:lvl6pPr indent="1143000" defTabSz="457200" latinLnBrk="0">
      <a:lnSpc>
        <a:spcPct val="117999"/>
      </a:lnSpc>
      <a:defRPr sz="2200">
        <a:latin typeface="+mj-lt"/>
        <a:ea typeface="+mj-ea"/>
        <a:cs typeface="+mj-cs"/>
        <a:sym typeface="Helvetica Neue"/>
      </a:defRPr>
    </a:lvl6pPr>
    <a:lvl7pPr indent="1371600" defTabSz="457200" latinLnBrk="0">
      <a:lnSpc>
        <a:spcPct val="117999"/>
      </a:lnSpc>
      <a:defRPr sz="2200">
        <a:latin typeface="+mj-lt"/>
        <a:ea typeface="+mj-ea"/>
        <a:cs typeface="+mj-cs"/>
        <a:sym typeface="Helvetica Neue"/>
      </a:defRPr>
    </a:lvl7pPr>
    <a:lvl8pPr indent="1600200" defTabSz="457200" latinLnBrk="0">
      <a:lnSpc>
        <a:spcPct val="117999"/>
      </a:lnSpc>
      <a:defRPr sz="2200">
        <a:latin typeface="+mj-lt"/>
        <a:ea typeface="+mj-ea"/>
        <a:cs typeface="+mj-cs"/>
        <a:sym typeface="Helvetica Neue"/>
      </a:defRPr>
    </a:lvl8pPr>
    <a:lvl9pPr indent="1828800" defTabSz="457200" latinLnBrk="0">
      <a:lnSpc>
        <a:spcPct val="117999"/>
      </a:lnSpc>
      <a:defRPr sz="2200">
        <a:latin typeface="+mj-lt"/>
        <a:ea typeface="+mj-ea"/>
        <a:cs typeface="+mj-cs"/>
        <a:sym typeface="Helvetica Neue"/>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userDrawn="1">
  <p:cSld name="Title &amp; Bullets">
    <p:spTree>
      <p:nvGrpSpPr>
        <p:cNvPr id="1" name=""/>
        <p:cNvGrpSpPr/>
        <p:nvPr/>
      </p:nvGrpSpPr>
      <p:grpSpPr>
        <a:xfrm>
          <a:off x="0" y="0"/>
          <a:ext cx="0" cy="0"/>
          <a:chOff x="0" y="0"/>
          <a:chExt cx="0" cy="0"/>
        </a:xfrm>
      </p:grpSpPr>
      <p:sp>
        <p:nvSpPr>
          <p:cNvPr id="60" name="Body Level One…"/>
          <p:cNvSpPr txBox="1">
            <a:spLocks noGrp="1"/>
          </p:cNvSpPr>
          <p:nvPr>
            <p:ph type="body" idx="1"/>
          </p:nvPr>
        </p:nvSpPr>
        <p:spPr>
          <a:xfrm>
            <a:off x="1016000" y="1536700"/>
            <a:ext cx="10972800" cy="6286500"/>
          </a:xfrm>
          <a:prstGeom prst="rect">
            <a:avLst/>
          </a:prstGeom>
        </p:spPr>
        <p:txBody>
          <a:bodyPr/>
          <a:lstStyle>
            <a:lvl1pPr>
              <a:spcBef>
                <a:spcPts val="600"/>
              </a:spcBef>
              <a:spcAft>
                <a:spcPts val="600"/>
              </a:spcAft>
              <a:defRPr sz="1800"/>
            </a:lvl1pPr>
            <a:lvl2pPr>
              <a:spcBef>
                <a:spcPts val="600"/>
              </a:spcBef>
              <a:spcAft>
                <a:spcPts val="600"/>
              </a:spcAft>
              <a:defRPr sz="1800"/>
            </a:lvl2pPr>
            <a:lvl3pPr>
              <a:spcBef>
                <a:spcPts val="600"/>
              </a:spcBef>
              <a:spcAft>
                <a:spcPts val="600"/>
              </a:spcAft>
              <a:defRPr sz="1800"/>
            </a:lvl3pPr>
            <a:lvl4pPr>
              <a:spcBef>
                <a:spcPts val="600"/>
              </a:spcBef>
              <a:spcAft>
                <a:spcPts val="600"/>
              </a:spcAft>
              <a:defRPr sz="1800"/>
            </a:lvl4pPr>
            <a:lvl5pPr>
              <a:spcBef>
                <a:spcPts val="600"/>
              </a:spcBef>
              <a:spcAft>
                <a:spcPts val="600"/>
              </a:spcAft>
              <a:defRPr sz="1800"/>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dirty="0"/>
          </a:p>
        </p:txBody>
      </p:sp>
      <p:sp>
        <p:nvSpPr>
          <p:cNvPr id="3" name="Title 2">
            <a:extLst>
              <a:ext uri="{FF2B5EF4-FFF2-40B4-BE49-F238E27FC236}">
                <a16:creationId xmlns:a16="http://schemas.microsoft.com/office/drawing/2014/main" id="{5720E38B-AA78-A94F-952A-A53D7CFB95E4}"/>
              </a:ext>
            </a:extLst>
          </p:cNvPr>
          <p:cNvSpPr>
            <a:spLocks noGrp="1"/>
          </p:cNvSpPr>
          <p:nvPr>
            <p:ph type="title"/>
          </p:nvPr>
        </p:nvSpPr>
        <p:spPr/>
        <p:txBody>
          <a:bodyPr/>
          <a:lstStyle/>
          <a:p>
            <a:r>
              <a:rPr lang="en-US"/>
              <a:t>Click to edit Master title style</a:t>
            </a:r>
          </a:p>
        </p:txBody>
      </p:sp>
    </p:spTree>
  </p:cSld>
  <p:clrMapOvr>
    <a:masterClrMapping/>
  </p:clrMapOvr>
  <p:transition spd="med"/>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AF857A-4167-C443-838D-6E56449A6247}"/>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279039053"/>
      </p:ext>
    </p:extLst>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1016000" y="254000"/>
            <a:ext cx="11036300" cy="105286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1016000" y="1536700"/>
            <a:ext cx="10972800" cy="6286500"/>
          </a:xfrm>
          <a:prstGeom prst="rect">
            <a:avLst/>
          </a:prstGeom>
          <a:ln w="12700">
            <a:miter lim="400000"/>
          </a:ln>
          <a:extLst>
            <a:ext uri="{C572A759-6A51-4108-AA02-DFA0A04FC94B}">
              <ma14:wrappingTextBoxFlag xmlns:ma14="http://schemas.microsoft.com/office/mac/drawingml/2011/main" xmlns="" val="1"/>
            </a:ext>
          </a:extLst>
        </p:spPr>
        <p:txBody>
          <a:bodyPr lIns="50800" tIns="50800" rIns="50800" bIns="50800">
            <a:normAutofit/>
          </a:body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4" name="CONFIDENTIAL, JAMSTER CAPITAL LLC Page"/>
          <p:cNvSpPr txBox="1"/>
          <p:nvPr userDrawn="1"/>
        </p:nvSpPr>
        <p:spPr>
          <a:xfrm>
            <a:off x="11714480" y="9079867"/>
            <a:ext cx="274320" cy="274320"/>
          </a:xfrm>
          <a:prstGeom prst="rect">
            <a:avLst/>
          </a:prstGeom>
          <a:ln w="12700">
            <a:miter lim="400000"/>
          </a:ln>
          <a:extLst>
            <a:ext uri="{C572A759-6A51-4108-AA02-DFA0A04FC94B}">
              <ma14:wrappingTextBoxFlag xmlns:ma14="http://schemas.microsoft.com/office/mac/drawingml/2011/main" xmlns="" val="1"/>
            </a:ext>
          </a:extLst>
        </p:spPr>
        <p:txBody>
          <a:bodyPr wrap="square" lIns="0" tIns="0" rIns="0" bIns="0" anchor="ctr">
            <a:noAutofit/>
          </a:bodyPr>
          <a:lstStyle>
            <a:lvl1pPr>
              <a:tabLst>
                <a:tab pos="10401300" algn="l"/>
              </a:tabLst>
              <a:defRPr b="1">
                <a:solidFill>
                  <a:srgbClr val="004D80"/>
                </a:solidFill>
                <a:latin typeface="+mj-lt"/>
                <a:ea typeface="+mj-ea"/>
                <a:cs typeface="+mj-cs"/>
                <a:sym typeface="Helvetica Neue"/>
              </a:defRPr>
            </a:lvl1pPr>
          </a:lstStyle>
          <a:p>
            <a:pPr algn="ctr"/>
            <a:r>
              <a:rPr dirty="0"/>
              <a:t>	</a:t>
            </a:r>
            <a:r>
              <a:rPr lang="en-US" dirty="0"/>
              <a:t> </a:t>
            </a:r>
            <a:fld id="{17375984-FCD3-4147-93EB-8B318536FFA7}" type="slidenum">
              <a:rPr lang="en-US" smtClean="0"/>
              <a:pPr algn="ctr"/>
              <a:t>‹#›</a:t>
            </a:fld>
            <a:r>
              <a:rPr dirty="0"/>
              <a:t> 	</a:t>
            </a:r>
          </a:p>
        </p:txBody>
      </p:sp>
      <p:sp>
        <p:nvSpPr>
          <p:cNvPr id="5" name="Line"/>
          <p:cNvSpPr/>
          <p:nvPr/>
        </p:nvSpPr>
        <p:spPr>
          <a:xfrm>
            <a:off x="1016000" y="1314450"/>
            <a:ext cx="10972800" cy="0"/>
          </a:xfrm>
          <a:prstGeom prst="line">
            <a:avLst/>
          </a:prstGeom>
          <a:ln w="50800">
            <a:solidFill>
              <a:srgbClr val="004D80"/>
            </a:solidFill>
            <a:miter lim="400000"/>
          </a:ln>
        </p:spPr>
        <p:txBody>
          <a:bodyPr lIns="45718" tIns="45718" rIns="45718" bIns="45718"/>
          <a:lstStyle/>
          <a:p>
            <a:pPr>
              <a:defRPr>
                <a:solidFill>
                  <a:srgbClr val="004D80"/>
                </a:solidFill>
              </a:defRPr>
            </a:pPr>
            <a:endParaRPr b="0" i="0" dirty="0">
              <a:latin typeface="Helvetica Neue" panose="02000503000000020004" pitchFamily="2" charset="0"/>
              <a:ea typeface="Helvetica Neue" panose="02000503000000020004" pitchFamily="2" charset="0"/>
              <a:cs typeface="Helvetica Neue" panose="02000503000000020004" pitchFamily="2" charset="0"/>
            </a:endParaRPr>
          </a:p>
        </p:txBody>
      </p:sp>
      <p:pic>
        <p:nvPicPr>
          <p:cNvPr id="8" name="Picture 7">
            <a:extLst>
              <a:ext uri="{FF2B5EF4-FFF2-40B4-BE49-F238E27FC236}">
                <a16:creationId xmlns:a16="http://schemas.microsoft.com/office/drawing/2014/main" id="{789AE8F1-E2B8-2C4A-B761-5CCA7FE0141A}"/>
              </a:ext>
            </a:extLst>
          </p:cNvPr>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1016000" y="8534400"/>
            <a:ext cx="1947178" cy="819787"/>
          </a:xfrm>
          <a:prstGeom prst="rect">
            <a:avLst/>
          </a:prstGeom>
        </p:spPr>
      </p:pic>
    </p:spTree>
  </p:cSld>
  <p:clrMap bg1="dk1" tx1="lt1" bg2="dk2" tx2="lt2" accent1="accent1" accent2="accent2" accent3="accent3" accent4="accent4" accent5="accent5" accent6="accent6" hlink="hlink" folHlink="folHlink"/>
  <p:sldLayoutIdLst>
    <p:sldLayoutId id="2147483654" r:id="rId1"/>
    <p:sldLayoutId id="2147483660" r:id="rId2"/>
    <p:sldLayoutId id="2147483661" r:id="rId3"/>
  </p:sldLayoutIdLst>
  <p:transition spd="med"/>
  <p:hf hdr="0" ftr="0" dt="0"/>
  <p:txStyles>
    <p:titleStyle>
      <a:lvl1pPr marL="0" marR="0" indent="0" algn="l" defTabSz="584200" rtl="0" eaLnBrk="1" latinLnBrk="0" hangingPunct="1">
        <a:lnSpc>
          <a:spcPct val="100000"/>
        </a:lnSpc>
        <a:spcBef>
          <a:spcPts val="0"/>
        </a:spcBef>
        <a:spcAft>
          <a:spcPts val="0"/>
        </a:spcAft>
        <a:buClrTx/>
        <a:buSzTx/>
        <a:buFontTx/>
        <a:buNone/>
        <a:tabLst/>
        <a:defRPr sz="4500" b="1" i="0" u="none" strike="noStrike" cap="none" spc="0" baseline="0">
          <a:ln>
            <a:noFill/>
          </a:ln>
          <a:solidFill>
            <a:srgbClr val="004D80"/>
          </a:solidFill>
          <a:uFillTx/>
          <a:latin typeface="+mj-lt"/>
          <a:ea typeface="+mj-ea"/>
          <a:cs typeface="+mj-cs"/>
          <a:sym typeface="Helvetica Neue"/>
        </a:defRPr>
      </a:lvl1pPr>
      <a:lvl2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2pPr>
      <a:lvl3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3pPr>
      <a:lvl4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4pPr>
      <a:lvl5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5pPr>
      <a:lvl6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6pPr>
      <a:lvl7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7pPr>
      <a:lvl8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8pPr>
      <a:lvl9pPr marL="0" marR="0" indent="0" algn="l" defTabSz="584200" rtl="0" eaLnBrk="1" latinLnBrk="0" hangingPunct="1">
        <a:lnSpc>
          <a:spcPct val="100000"/>
        </a:lnSpc>
        <a:spcBef>
          <a:spcPts val="0"/>
        </a:spcBef>
        <a:spcAft>
          <a:spcPts val="0"/>
        </a:spcAft>
        <a:buClrTx/>
        <a:buSzTx/>
        <a:buFontTx/>
        <a:buNone/>
        <a:tabLst/>
        <a:defRPr sz="5000" b="1" i="0" u="none" strike="noStrike" cap="none" spc="0" baseline="0">
          <a:ln>
            <a:noFill/>
          </a:ln>
          <a:solidFill>
            <a:srgbClr val="004D80"/>
          </a:solidFill>
          <a:uFillTx/>
          <a:latin typeface="+mj-lt"/>
          <a:ea typeface="+mj-ea"/>
          <a:cs typeface="+mj-cs"/>
          <a:sym typeface="Helvetica Neue"/>
        </a:defRPr>
      </a:lvl9pPr>
    </p:titleStyle>
    <p:bodyStyle>
      <a:lvl1pPr marL="370416" marR="0" indent="-370416"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1pPr>
      <a:lvl2pPr marL="8890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2pPr>
      <a:lvl3pPr marL="13335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3pPr>
      <a:lvl4pPr marL="17780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4pPr>
      <a:lvl5pPr marL="2222500" marR="0" indent="-444500"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5pPr>
      <a:lvl6pPr marL="2569765"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6pPr>
      <a:lvl7pPr marL="3014265"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7pPr>
      <a:lvl8pPr marL="3458764" marR="0" indent="-347265"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8pPr>
      <a:lvl9pPr marL="3903264" marR="0" indent="-347264" algn="l" defTabSz="584200" rtl="0" eaLnBrk="1" latinLnBrk="0" hangingPunct="1">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9pPr>
    </p:bodyStyle>
    <p:otherStyle>
      <a:lvl1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1pPr>
      <a:lvl2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2pPr>
      <a:lvl3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3pPr>
      <a:lvl4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4pPr>
      <a:lvl5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5pPr>
      <a:lvl6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6pPr>
      <a:lvl7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7pPr>
      <a:lvl8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8pPr>
      <a:lvl9pPr marL="0" marR="0" indent="0" algn="ctr" defTabSz="584200" rtl="0" eaLnBrk="1" latinLnBrk="0" hangingPunct="1">
        <a:lnSpc>
          <a:spcPct val="100000"/>
        </a:lnSpc>
        <a:spcBef>
          <a:spcPts val="0"/>
        </a:spcBef>
        <a:spcAft>
          <a:spcPts val="0"/>
        </a:spcAft>
        <a:buClrTx/>
        <a:buSzTx/>
        <a:buFontTx/>
        <a:buNone/>
        <a:tabLst/>
        <a:defRPr sz="1600" b="1" i="0" u="none" strike="noStrike" cap="none" spc="0" baseline="0">
          <a:ln>
            <a:noFill/>
          </a:ln>
          <a:solidFill>
            <a:schemeClr val="tx1"/>
          </a:solidFill>
          <a:uFillTx/>
          <a:latin typeface="+mn-lt"/>
          <a:ea typeface="+mn-ea"/>
          <a:cs typeface="+mn-cs"/>
          <a:sym typeface="Helvetica Neue"/>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A blue text on a black background&#10;&#10;Description automatically generated">
            <a:extLst>
              <a:ext uri="{FF2B5EF4-FFF2-40B4-BE49-F238E27FC236}">
                <a16:creationId xmlns:a16="http://schemas.microsoft.com/office/drawing/2014/main" id="{39265BC2-6CAD-FEC1-CB8C-93B2234DDBD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728012" y="3011424"/>
            <a:ext cx="3548764" cy="1865376"/>
          </a:xfrm>
          <a:prstGeom prst="rect">
            <a:avLst/>
          </a:prstGeom>
          <a:noFill/>
          <a:extLst>
            <a:ext uri="{909E8E84-426E-40DD-AFC4-6F175D3DCCD1}">
              <a14:hiddenFill xmlns:a14="http://schemas.microsoft.com/office/drawing/2010/main">
                <a:solidFill>
                  <a:srgbClr val="FFFFFF"/>
                </a:solidFill>
              </a14:hiddenFill>
            </a:ext>
          </a:extLst>
        </p:spPr>
      </p:pic>
      <p:sp>
        <p:nvSpPr>
          <p:cNvPr id="4" name="Subtitle 2">
            <a:extLst>
              <a:ext uri="{FF2B5EF4-FFF2-40B4-BE49-F238E27FC236}">
                <a16:creationId xmlns:a16="http://schemas.microsoft.com/office/drawing/2014/main" id="{CA464110-4437-6B48-AA40-FBBDDFB1B917}"/>
              </a:ext>
            </a:extLst>
          </p:cNvPr>
          <p:cNvSpPr txBox="1">
            <a:spLocks/>
          </p:cNvSpPr>
          <p:nvPr/>
        </p:nvSpPr>
        <p:spPr>
          <a:xfrm>
            <a:off x="1930396" y="5084091"/>
            <a:ext cx="9144000" cy="1932172"/>
          </a:xfrm>
          <a:prstGeom prst="rect">
            <a:avLst/>
          </a:prstGeom>
        </p:spPr>
        <p:txBody>
          <a:bodyPr lIns="91440" tIns="45720" rIns="91440" bIns="45720" anchor="t"/>
          <a:lstStyle>
            <a:lvl1pPr marL="370416" marR="0" indent="-370416"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1pPr>
            <a:lvl2pPr marL="8890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2pPr>
            <a:lvl3pPr marL="13335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3pPr>
            <a:lvl4pPr marL="17780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4pPr>
            <a:lvl5pPr marL="2222500" marR="0" indent="-444500"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5pPr>
            <a:lvl6pPr marL="2569765"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6pPr>
            <a:lvl7pPr marL="3014265"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7pPr>
            <a:lvl8pPr marL="3458764" marR="0" indent="-347265"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8pPr>
            <a:lvl9pPr marL="3903264" marR="0" indent="-347264" algn="l" defTabSz="584200" rtl="0" latinLnBrk="0">
              <a:lnSpc>
                <a:spcPct val="100000"/>
              </a:lnSpc>
              <a:spcBef>
                <a:spcPts val="3000"/>
              </a:spcBef>
              <a:spcAft>
                <a:spcPts val="0"/>
              </a:spcAft>
              <a:buClrTx/>
              <a:buSzPct val="145000"/>
              <a:buFontTx/>
              <a:buChar char="•"/>
              <a:tabLst/>
              <a:defRPr sz="2500" b="0" i="0" u="none" strike="noStrike" cap="none" spc="0" baseline="0">
                <a:ln>
                  <a:noFill/>
                </a:ln>
                <a:solidFill>
                  <a:srgbClr val="000000"/>
                </a:solidFill>
                <a:uFillTx/>
                <a:latin typeface="+mj-lt"/>
                <a:ea typeface="+mj-ea"/>
                <a:cs typeface="+mj-cs"/>
                <a:sym typeface="Helvetica Neue"/>
              </a:defRPr>
            </a:lvl9pPr>
          </a:lstStyle>
          <a:p>
            <a:pPr marL="0" indent="0" algn="ctr" hangingPunct="1">
              <a:spcBef>
                <a:spcPts val="600"/>
              </a:spcBef>
              <a:buNone/>
            </a:pPr>
            <a:r>
              <a:rPr lang="en-US" sz="2400" dirty="0">
                <a:latin typeface="Helvetica Neue" panose="02000503000000020004" pitchFamily="2" charset="0"/>
                <a:ea typeface="Helvetica Neue" panose="02000503000000020004" pitchFamily="2" charset="0"/>
                <a:cs typeface="Helvetica Neue" panose="02000503000000020004" pitchFamily="2" charset="0"/>
              </a:rPr>
              <a:t>Cisco Systems</a:t>
            </a:r>
          </a:p>
          <a:p>
            <a:pPr marL="0" indent="0" algn="ctr" hangingPunct="1">
              <a:spcBef>
                <a:spcPts val="600"/>
              </a:spcBef>
              <a:buNone/>
            </a:pPr>
            <a:r>
              <a:rPr lang="en-US" sz="2400" dirty="0">
                <a:latin typeface="Helvetica Neue"/>
                <a:ea typeface="Helvetica Neue" panose="02000503000000020004" pitchFamily="2" charset="0"/>
                <a:cs typeface="Helvetica Neue" panose="02000503000000020004" pitchFamily="2" charset="0"/>
              </a:rPr>
              <a:t>Fault Managed Power Portfolio</a:t>
            </a:r>
          </a:p>
          <a:p>
            <a:pPr marL="0" indent="0" algn="ctr" hangingPunct="1">
              <a:spcBef>
                <a:spcPts val="600"/>
              </a:spcBef>
              <a:buNone/>
            </a:pPr>
            <a:r>
              <a:rPr lang="en-US" sz="2400" dirty="0">
                <a:latin typeface="Helvetica Neue" panose="02000503000000020004" pitchFamily="2" charset="0"/>
                <a:ea typeface="Helvetica Neue" panose="02000503000000020004" pitchFamily="2" charset="0"/>
                <a:cs typeface="Helvetica Neue" panose="02000503000000020004" pitchFamily="2" charset="0"/>
              </a:rPr>
              <a:t>September 2023</a:t>
            </a:r>
          </a:p>
        </p:txBody>
      </p:sp>
      <p:sp>
        <p:nvSpPr>
          <p:cNvPr id="2" name="TextBox 1">
            <a:extLst>
              <a:ext uri="{FF2B5EF4-FFF2-40B4-BE49-F238E27FC236}">
                <a16:creationId xmlns:a16="http://schemas.microsoft.com/office/drawing/2014/main" id="{7F1BA338-96F0-F458-ADBD-87AB43BF4D7C}"/>
              </a:ext>
            </a:extLst>
          </p:cNvPr>
          <p:cNvSpPr txBox="1"/>
          <p:nvPr/>
        </p:nvSpPr>
        <p:spPr>
          <a:xfrm>
            <a:off x="2284943" y="7078142"/>
            <a:ext cx="8434903" cy="1718419"/>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pPr algn="ctr"/>
            <a:r>
              <a:rPr lang="en-US" i="1" dirty="0">
                <a:solidFill>
                  <a:srgbClr val="000000"/>
                </a:solidFill>
              </a:rPr>
              <a:t>WAIVER: </a:t>
            </a:r>
          </a:p>
          <a:p>
            <a:pPr algn="just"/>
            <a:r>
              <a:rPr lang="en-US" i="1" dirty="0">
                <a:solidFill>
                  <a:srgbClr val="000000"/>
                </a:solidFill>
              </a:rPr>
              <a:t>This document is provided to aid potential acquirers in conducting an independent evaluation of the referenced patent portfolio of Cisco Systems, Inc.  Commercial industry acquirers may obtain strategic positions with this portfolio. The information contained herein, including patent numbers, is not and shall not be construed as notice of infringement or an accusation of infringement of any of the referenced patents.  All offers, representations and warranties are subject to final approval and confirmation by Cisco management.</a:t>
            </a:r>
          </a:p>
        </p:txBody>
      </p:sp>
    </p:spTree>
    <p:extLst>
      <p:ext uri="{BB962C8B-B14F-4D97-AF65-F5344CB8AC3E}">
        <p14:creationId xmlns:p14="http://schemas.microsoft.com/office/powerpoint/2010/main" val="1673318546"/>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E621-1153-D245-8206-88D4EB46A8D3}"/>
              </a:ext>
            </a:extLst>
          </p:cNvPr>
          <p:cNvSpPr>
            <a:spLocks noGrp="1"/>
          </p:cNvSpPr>
          <p:nvPr>
            <p:ph type="title"/>
          </p:nvPr>
        </p:nvSpPr>
        <p:spPr/>
        <p:txBody>
          <a:bodyPr>
            <a:normAutofit/>
          </a:bodyPr>
          <a:lstStyle/>
          <a:p>
            <a:r>
              <a:rPr lang="en-US" dirty="0"/>
              <a:t>Cisco Systems Inc. – Portfolio Offerings</a:t>
            </a:r>
          </a:p>
        </p:txBody>
      </p:sp>
      <p:sp>
        <p:nvSpPr>
          <p:cNvPr id="3" name="Text Placeholder 2">
            <a:extLst>
              <a:ext uri="{FF2B5EF4-FFF2-40B4-BE49-F238E27FC236}">
                <a16:creationId xmlns:a16="http://schemas.microsoft.com/office/drawing/2014/main" id="{59979B0B-7718-664E-AF4F-A57BF78A48D3}"/>
              </a:ext>
            </a:extLst>
          </p:cNvPr>
          <p:cNvSpPr>
            <a:spLocks noGrp="1"/>
          </p:cNvSpPr>
          <p:nvPr>
            <p:ph type="body" idx="1"/>
          </p:nvPr>
        </p:nvSpPr>
        <p:spPr>
          <a:xfrm>
            <a:off x="1016000" y="1443711"/>
            <a:ext cx="10972800" cy="6857327"/>
          </a:xfrm>
        </p:spPr>
        <p:txBody>
          <a:bodyPr>
            <a:noAutofit/>
          </a:bodyPr>
          <a:lstStyle/>
          <a:p>
            <a:pPr marL="0" indent="0" algn="just">
              <a:buNone/>
            </a:pPr>
            <a:r>
              <a:rPr lang="en-US" sz="1700" dirty="0"/>
              <a:t>Cisco offers an industry-leading portfolio of technology innovations. With networking, security, collaboration, cloud management, and more, we help to securely connect industries and communities. Cisco delivers innovative software-defined networking, cloud, and security solutions to help transform your business, empowering an inclusive future for all.</a:t>
            </a:r>
          </a:p>
          <a:p>
            <a:pPr marL="0" indent="0" algn="just">
              <a:buNone/>
            </a:pPr>
            <a:endParaRPr lang="en-US" sz="800" dirty="0"/>
          </a:p>
          <a:p>
            <a:pPr marL="0" indent="0" algn="just">
              <a:buNone/>
            </a:pPr>
            <a:r>
              <a:rPr lang="en-US" sz="1700" b="1" dirty="0"/>
              <a:t>Cisco Patent Holdings</a:t>
            </a:r>
          </a:p>
          <a:p>
            <a:pPr algn="just"/>
            <a:r>
              <a:rPr lang="en-US" sz="1700" dirty="0"/>
              <a:t>The Cisco patent portfolio consists of over 20000 active assets including over 3000 published applications across myriad geographic jurisdictions.</a:t>
            </a:r>
          </a:p>
          <a:p>
            <a:pPr algn="just"/>
            <a:r>
              <a:rPr lang="en-US" sz="1700" dirty="0"/>
              <a:t>Cisco continues to innovate and build an internationally diverse and industry-leading patent portfolio, recently averaging over 1000 worldwide filings annually.</a:t>
            </a:r>
          </a:p>
          <a:p>
            <a:pPr lvl="1" algn="just"/>
            <a:r>
              <a:rPr lang="en-US" sz="1700" dirty="0"/>
              <a:t>15000+ active assets in the United States, including more than 1000 published US applications</a:t>
            </a:r>
          </a:p>
          <a:p>
            <a:pPr lvl="1" algn="just"/>
            <a:endParaRPr lang="en-US" sz="800" dirty="0"/>
          </a:p>
          <a:p>
            <a:pPr marL="0" indent="0" algn="just">
              <a:buNone/>
            </a:pPr>
            <a:r>
              <a:rPr lang="en-US" sz="1700" b="1" dirty="0"/>
              <a:t>Acquisition Opportunities</a:t>
            </a:r>
          </a:p>
          <a:p>
            <a:pPr algn="just"/>
            <a:r>
              <a:rPr lang="en-US" sz="1700" dirty="0"/>
              <a:t>Cisco is offering the following portfolios for sale to select parties:</a:t>
            </a:r>
          </a:p>
          <a:p>
            <a:pPr lvl="1" algn="just"/>
            <a:r>
              <a:rPr lang="en-US" sz="1700" b="1" dirty="0"/>
              <a:t>Fault Managed Power (24 active assets, 7 INPADOC families)</a:t>
            </a:r>
          </a:p>
          <a:p>
            <a:pPr lvl="1" algn="just"/>
            <a:r>
              <a:rPr lang="en-US" sz="1700" dirty="0"/>
              <a:t>EV Charging (11 active assets, 11 INPADOC families)</a:t>
            </a:r>
          </a:p>
          <a:p>
            <a:pPr lvl="1" algn="just"/>
            <a:r>
              <a:rPr lang="en-US" sz="1700" dirty="0"/>
              <a:t>V2X Communications (60 active assets, 31 INPADOC families)</a:t>
            </a:r>
          </a:p>
          <a:p>
            <a:pPr lvl="1" algn="just"/>
            <a:r>
              <a:rPr lang="en-US" sz="1700" dirty="0"/>
              <a:t>Vehicle Systems (20 active assets, 16 INPADOC families)</a:t>
            </a:r>
          </a:p>
          <a:p>
            <a:pPr lvl="1" algn="just"/>
            <a:r>
              <a:rPr lang="en-US" sz="1700" dirty="0"/>
              <a:t>Blockchain (40 active assets, 29 INPADOC families)</a:t>
            </a:r>
          </a:p>
          <a:p>
            <a:pPr lvl="1" algn="just"/>
            <a:endParaRPr lang="en-US" sz="1700" dirty="0"/>
          </a:p>
          <a:p>
            <a:pPr algn="just"/>
            <a:endParaRPr lang="en-US" dirty="0">
              <a:highlight>
                <a:srgbClr val="FFFF00"/>
              </a:highlight>
            </a:endParaRPr>
          </a:p>
          <a:p>
            <a:pPr algn="just"/>
            <a:endParaRPr lang="en-US" sz="2000" dirty="0"/>
          </a:p>
          <a:p>
            <a:pPr lvl="1" algn="just"/>
            <a:endParaRPr lang="en-US" sz="1600" dirty="0"/>
          </a:p>
          <a:p>
            <a:pPr algn="just"/>
            <a:endParaRPr lang="en-US" sz="1600" dirty="0"/>
          </a:p>
          <a:p>
            <a:pPr algn="just"/>
            <a:endParaRPr lang="en-US" sz="1600" dirty="0"/>
          </a:p>
          <a:p>
            <a:pPr algn="just"/>
            <a:endParaRPr lang="en-US" sz="1600" dirty="0"/>
          </a:p>
        </p:txBody>
      </p:sp>
    </p:spTree>
    <p:extLst>
      <p:ext uri="{BB962C8B-B14F-4D97-AF65-F5344CB8AC3E}">
        <p14:creationId xmlns:p14="http://schemas.microsoft.com/office/powerpoint/2010/main" val="1037372432"/>
      </p:ext>
    </p:extLst>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8BCE621-1153-D245-8206-88D4EB46A8D3}"/>
              </a:ext>
            </a:extLst>
          </p:cNvPr>
          <p:cNvSpPr>
            <a:spLocks noGrp="1"/>
          </p:cNvSpPr>
          <p:nvPr>
            <p:ph type="title"/>
          </p:nvPr>
        </p:nvSpPr>
        <p:spPr/>
        <p:txBody>
          <a:bodyPr>
            <a:normAutofit/>
          </a:bodyPr>
          <a:lstStyle/>
          <a:p>
            <a:r>
              <a:rPr lang="en-US" dirty="0"/>
              <a:t>Fault Managed Power Patent Portfolio</a:t>
            </a:r>
          </a:p>
        </p:txBody>
      </p:sp>
      <p:sp>
        <p:nvSpPr>
          <p:cNvPr id="3" name="Text Placeholder 2">
            <a:extLst>
              <a:ext uri="{FF2B5EF4-FFF2-40B4-BE49-F238E27FC236}">
                <a16:creationId xmlns:a16="http://schemas.microsoft.com/office/drawing/2014/main" id="{59979B0B-7718-664E-AF4F-A57BF78A48D3}"/>
              </a:ext>
            </a:extLst>
          </p:cNvPr>
          <p:cNvSpPr>
            <a:spLocks noGrp="1"/>
          </p:cNvSpPr>
          <p:nvPr>
            <p:ph type="body" idx="1"/>
          </p:nvPr>
        </p:nvSpPr>
        <p:spPr>
          <a:xfrm>
            <a:off x="1016000" y="1443712"/>
            <a:ext cx="11036300" cy="2186940"/>
          </a:xfrm>
        </p:spPr>
        <p:txBody>
          <a:bodyPr>
            <a:noAutofit/>
          </a:bodyPr>
          <a:lstStyle/>
          <a:p>
            <a:pPr marL="0" indent="0">
              <a:buNone/>
            </a:pPr>
            <a:r>
              <a:rPr lang="en-US" b="1" dirty="0"/>
              <a:t>Portfolio Overview</a:t>
            </a:r>
          </a:p>
          <a:p>
            <a:r>
              <a:rPr lang="en-US" sz="1600" dirty="0"/>
              <a:t>The Cisco FMP portfolio comprises 24 active assets (12 grants, 12 applications) across seven (7) INPADOC families.</a:t>
            </a:r>
          </a:p>
          <a:p>
            <a:pPr lvl="1"/>
            <a:r>
              <a:rPr lang="en-US" sz="1600" dirty="0"/>
              <a:t>US assets consist of eight (8) patents and three (3) applications.</a:t>
            </a:r>
          </a:p>
          <a:p>
            <a:r>
              <a:rPr lang="en-US" sz="1600" dirty="0"/>
              <a:t>Patented technologies support Class 4 fault-managed power systems (FMP) and high-wattage PoE deployments for HVDC applications (e.g., see NEC Article 726 – Class 4 Fault-Managed Power Systems).</a:t>
            </a:r>
          </a:p>
          <a:p>
            <a:pPr algn="just"/>
            <a:r>
              <a:rPr lang="en-US" sz="1600" dirty="0"/>
              <a:t>Patent subject matter includes multi-phase DC power distribution, DC-DC conversion, and HVDC connectors.</a:t>
            </a:r>
          </a:p>
          <a:p>
            <a:pPr algn="just"/>
            <a:endParaRPr lang="en-US" sz="1600" dirty="0"/>
          </a:p>
        </p:txBody>
      </p:sp>
      <p:graphicFrame>
        <p:nvGraphicFramePr>
          <p:cNvPr id="6" name="Table 5">
            <a:extLst>
              <a:ext uri="{FF2B5EF4-FFF2-40B4-BE49-F238E27FC236}">
                <a16:creationId xmlns:a16="http://schemas.microsoft.com/office/drawing/2014/main" id="{4CE1783B-42FA-1242-8358-4EFA80165434}"/>
              </a:ext>
            </a:extLst>
          </p:cNvPr>
          <p:cNvGraphicFramePr>
            <a:graphicFrameLocks noGrp="1"/>
          </p:cNvGraphicFramePr>
          <p:nvPr/>
        </p:nvGraphicFramePr>
        <p:xfrm>
          <a:off x="632847" y="3799021"/>
          <a:ext cx="11739105" cy="4861216"/>
        </p:xfrm>
        <a:graphic>
          <a:graphicData uri="http://schemas.openxmlformats.org/drawingml/2006/table">
            <a:tbl>
              <a:tblPr firstRow="1" firstCol="1" bandRow="1">
                <a:tableStyleId>{5940675A-B579-460E-94D1-54222C63F5DA}</a:tableStyleId>
              </a:tblPr>
              <a:tblGrid>
                <a:gridCol w="1753166">
                  <a:extLst>
                    <a:ext uri="{9D8B030D-6E8A-4147-A177-3AD203B41FA5}">
                      <a16:colId xmlns:a16="http://schemas.microsoft.com/office/drawing/2014/main" val="878977243"/>
                    </a:ext>
                  </a:extLst>
                </a:gridCol>
                <a:gridCol w="1208525">
                  <a:extLst>
                    <a:ext uri="{9D8B030D-6E8A-4147-A177-3AD203B41FA5}">
                      <a16:colId xmlns:a16="http://schemas.microsoft.com/office/drawing/2014/main" val="191750013"/>
                    </a:ext>
                  </a:extLst>
                </a:gridCol>
                <a:gridCol w="1844565">
                  <a:extLst>
                    <a:ext uri="{9D8B030D-6E8A-4147-A177-3AD203B41FA5}">
                      <a16:colId xmlns:a16="http://schemas.microsoft.com/office/drawing/2014/main" val="1396655083"/>
                    </a:ext>
                  </a:extLst>
                </a:gridCol>
                <a:gridCol w="5199249">
                  <a:extLst>
                    <a:ext uri="{9D8B030D-6E8A-4147-A177-3AD203B41FA5}">
                      <a16:colId xmlns:a16="http://schemas.microsoft.com/office/drawing/2014/main" val="2143833732"/>
                    </a:ext>
                  </a:extLst>
                </a:gridCol>
                <a:gridCol w="1733600">
                  <a:extLst>
                    <a:ext uri="{9D8B030D-6E8A-4147-A177-3AD203B41FA5}">
                      <a16:colId xmlns:a16="http://schemas.microsoft.com/office/drawing/2014/main" val="763237408"/>
                    </a:ext>
                  </a:extLst>
                </a:gridCol>
              </a:tblGrid>
              <a:tr h="380656">
                <a:tc>
                  <a:txBody>
                    <a:bodyPr/>
                    <a:lstStyle/>
                    <a:p>
                      <a:pPr marL="0" marR="0" algn="l">
                        <a:spcBef>
                          <a:spcPts val="0"/>
                        </a:spcBef>
                        <a:spcAft>
                          <a:spcPts val="0"/>
                        </a:spcAft>
                      </a:pPr>
                      <a:r>
                        <a:rPr lang="en-US" sz="1400" b="1" dirty="0">
                          <a:solidFill>
                            <a:schemeClr val="bg1"/>
                          </a:solidFill>
                          <a:effectLst/>
                          <a:latin typeface="+mj-lt"/>
                        </a:rPr>
                        <a:t>Family</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ctr">
                        <a:spcBef>
                          <a:spcPts val="0"/>
                        </a:spcBef>
                        <a:spcAft>
                          <a:spcPts val="0"/>
                        </a:spcAft>
                      </a:pPr>
                      <a:r>
                        <a:rPr lang="en-US" sz="1400" b="1" dirty="0">
                          <a:solidFill>
                            <a:schemeClr val="bg1"/>
                          </a:solidFill>
                          <a:effectLst/>
                          <a:latin typeface="+mj-lt"/>
                        </a:rPr>
                        <a:t>Grants</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ctr">
                        <a:spcBef>
                          <a:spcPts val="0"/>
                        </a:spcBef>
                        <a:spcAft>
                          <a:spcPts val="0"/>
                        </a:spcAft>
                      </a:pPr>
                      <a:r>
                        <a:rPr lang="en-US" sz="1400" b="1" dirty="0">
                          <a:solidFill>
                            <a:schemeClr val="bg1"/>
                          </a:solidFill>
                          <a:effectLst/>
                          <a:latin typeface="+mj-lt"/>
                        </a:rPr>
                        <a:t>Applications</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spcBef>
                          <a:spcPts val="0"/>
                        </a:spcBef>
                        <a:spcAft>
                          <a:spcPts val="0"/>
                        </a:spcAft>
                      </a:pPr>
                      <a:r>
                        <a:rPr lang="en-US" sz="1400" b="1" dirty="0">
                          <a:solidFill>
                            <a:schemeClr val="bg1"/>
                          </a:solidFill>
                          <a:effectLst/>
                          <a:latin typeface="+mj-lt"/>
                        </a:rPr>
                        <a:t>Description</a:t>
                      </a:r>
                      <a:endParaRPr lang="en-US" sz="1400" b="1" dirty="0">
                        <a:solidFill>
                          <a:schemeClr val="bg1"/>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tc>
                  <a:txBody>
                    <a:bodyPr/>
                    <a:lstStyle/>
                    <a:p>
                      <a:pPr marL="0" marR="0" algn="r">
                        <a:spcBef>
                          <a:spcPts val="0"/>
                        </a:spcBef>
                        <a:spcAft>
                          <a:spcPts val="0"/>
                        </a:spcAft>
                      </a:pPr>
                      <a:r>
                        <a:rPr lang="en-US" sz="1400" b="1" dirty="0">
                          <a:solidFill>
                            <a:schemeClr val="bg1"/>
                          </a:solidFill>
                          <a:effectLst/>
                          <a:latin typeface="+mj-lt"/>
                          <a:ea typeface="Calibri" panose="020F0502020204030204" pitchFamily="34" charset="0"/>
                          <a:cs typeface="Times New Roman" panose="02020603050405020304" pitchFamily="18" charset="0"/>
                        </a:rPr>
                        <a:t>Exemplary Asset</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solidFill>
                      <a:srgbClr val="004D80"/>
                    </a:solidFill>
                  </a:tcPr>
                </a:tc>
                <a:extLst>
                  <a:ext uri="{0D108BD9-81ED-4DB2-BD59-A6C34878D82A}">
                    <a16:rowId xmlns:a16="http://schemas.microsoft.com/office/drawing/2014/main" val="2317884712"/>
                  </a:ext>
                </a:extLst>
              </a:tr>
              <a:tr h="593701">
                <a:tc>
                  <a:txBody>
                    <a:bodyPr/>
                    <a:lstStyle/>
                    <a:p>
                      <a:pPr marL="0" marR="0" algn="l">
                        <a:spcBef>
                          <a:spcPts val="0"/>
                        </a:spcBef>
                        <a:spcAft>
                          <a:spcPts val="0"/>
                        </a:spcAft>
                      </a:pPr>
                      <a:r>
                        <a:rPr lang="en-US" sz="1400" b="0" dirty="0">
                          <a:solidFill>
                            <a:schemeClr val="tx2">
                              <a:lumMod val="50000"/>
                            </a:schemeClr>
                          </a:solidFill>
                          <a:effectLst/>
                          <a:latin typeface="+mj-lt"/>
                        </a:rPr>
                        <a:t>AC and Pulse Power Distribution</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rPr>
                        <a:t>2</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5 </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 EP, CN, JP, KR)</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rPr>
                        <a:t>Patents relating to a combined AC and pulse power distribution system with an integrated renewable energy source (e.g., solar panel) for DC power input.</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US11088547</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589484205"/>
                  </a:ext>
                </a:extLst>
              </a:tr>
              <a:tr h="356461">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Network Power Cable Identification</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3</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 CN, EP)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Patents relating to a Power-over-Ethernet (PoE) plug assembly that inserts into a network device port and identifies the power rating of a connected cable to enable power delivery.</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US11038307</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149738254"/>
                  </a:ext>
                </a:extLst>
              </a:tr>
              <a:tr h="387457">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AC Power Delivery via PoE</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 EP)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Patents relating to the conversion of PoE power to AC power for delivery to outlet(s) / device(s).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US10732688</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1225304149"/>
                  </a:ext>
                </a:extLst>
              </a:tr>
              <a:tr h="380656">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DC-DC Converter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1</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(CN, EP)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Patents relating to a multi-resonant DC-DC converter with an input isolation stage.</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US10763749</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4098125714"/>
                  </a:ext>
                </a:extLst>
              </a:tr>
              <a:tr h="380656">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Data, Power, and Cooling Delivery</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3</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 CN, EP)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2</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(CA, EP)</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Patents related to delivering data, power, and cooling via cables between a network hub and remote devices.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US11093012</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2181059646"/>
                  </a:ext>
                </a:extLst>
              </a:tr>
              <a:tr h="380656">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HVDC Connector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1</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Patents related to a power connector / socket that requires a two-step movement process to engage (via electrical arc) the electrical contacts.</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US11322883</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910642461"/>
                  </a:ext>
                </a:extLst>
              </a:tr>
              <a:tr h="380656">
                <a:tc>
                  <a:txBody>
                    <a:bodyPr/>
                    <a:lstStyle/>
                    <a:p>
                      <a:pPr marL="0" marR="0" algn="l">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Power Socket Controller</a:t>
                      </a:r>
                    </a:p>
                  </a:txBody>
                  <a:tcPr anchor="ct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1</a:t>
                      </a:r>
                    </a:p>
                    <a:p>
                      <a:pPr marL="0" marR="0" algn="ctr">
                        <a:spcBef>
                          <a:spcPts val="0"/>
                        </a:spcBef>
                        <a:spcAft>
                          <a:spcPts val="0"/>
                        </a:spcAft>
                      </a:pPr>
                      <a:r>
                        <a:rPr lang="en-US" sz="1400" b="0" dirty="0">
                          <a:solidFill>
                            <a:schemeClr val="tx2">
                              <a:lumMod val="50000"/>
                            </a:schemeClr>
                          </a:solidFill>
                          <a:effectLst/>
                          <a:latin typeface="+mj-lt"/>
                          <a:ea typeface="Calibri" panose="020F0502020204030204" pitchFamily="34" charset="0"/>
                          <a:cs typeface="Times New Roman" panose="02020603050405020304" pitchFamily="18" charset="0"/>
                        </a:rPr>
                        <a:t>(US)</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l"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Patents related to a power socket controller that manages power transfer to a plug when a secure connection is sensed.</a:t>
                      </a:r>
                      <a:endParaRPr lang="en-US" sz="1400" b="0" dirty="0">
                        <a:solidFill>
                          <a:schemeClr val="tx2">
                            <a:lumMod val="50000"/>
                          </a:schemeClr>
                        </a:solidFill>
                        <a:effectLst/>
                        <a:latin typeface="+mj-lt"/>
                        <a:ea typeface="Calibri" panose="020F0502020204030204" pitchFamily="34" charset="0"/>
                        <a:cs typeface="Times New Roman" panose="02020603050405020304" pitchFamily="18" charset="0"/>
                      </a:endParaRP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c>
                  <a:txBody>
                    <a:bodyPr/>
                    <a:lstStyle/>
                    <a:p>
                      <a:pPr marL="0" marR="0" lvl="0" indent="0" algn="r" defTabSz="584200" rtl="0" eaLnBrk="1" fontAlgn="auto" latinLnBrk="0" hangingPunct="1">
                        <a:lnSpc>
                          <a:spcPct val="100000"/>
                        </a:lnSpc>
                        <a:spcBef>
                          <a:spcPts val="0"/>
                        </a:spcBef>
                        <a:spcAft>
                          <a:spcPts val="0"/>
                        </a:spcAft>
                        <a:buClrTx/>
                        <a:buSzTx/>
                        <a:buFontTx/>
                        <a:buNone/>
                        <a:tabLst/>
                        <a:defRPr/>
                      </a:pPr>
                      <a:r>
                        <a:rPr lang="en-US" sz="1400" b="0" i="0" u="none" strike="noStrike" cap="none" spc="0" baseline="0" dirty="0">
                          <a:ln>
                            <a:noFill/>
                          </a:ln>
                          <a:solidFill>
                            <a:schemeClr val="tx2">
                              <a:lumMod val="50000"/>
                            </a:schemeClr>
                          </a:solidFill>
                          <a:effectLst/>
                          <a:uFillTx/>
                          <a:latin typeface="+mn-lt"/>
                          <a:ea typeface="Calibri" panose="020F0502020204030204" pitchFamily="34" charset="0"/>
                          <a:cs typeface="Times New Roman" panose="02020603050405020304" pitchFamily="18" charset="0"/>
                          <a:sym typeface="Helvetica Neue"/>
                        </a:rPr>
                        <a:t>US20220190528</a:t>
                      </a:r>
                    </a:p>
                  </a:txBody>
                  <a:tcPr>
                    <a:lnL w="12700" cap="flat" cmpd="sng" algn="ctr">
                      <a:solidFill>
                        <a:schemeClr val="bg1">
                          <a:lumMod val="75000"/>
                        </a:schemeClr>
                      </a:solidFill>
                      <a:prstDash val="solid"/>
                      <a:round/>
                      <a:headEnd type="none" w="med" len="med"/>
                      <a:tailEnd type="none" w="med" len="med"/>
                    </a:lnL>
                    <a:lnR w="12700" cap="flat" cmpd="sng" algn="ctr">
                      <a:solidFill>
                        <a:schemeClr val="bg1">
                          <a:lumMod val="75000"/>
                        </a:schemeClr>
                      </a:solid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extLst>
                  <a:ext uri="{0D108BD9-81ED-4DB2-BD59-A6C34878D82A}">
                    <a16:rowId xmlns:a16="http://schemas.microsoft.com/office/drawing/2014/main" val="3492901040"/>
                  </a:ext>
                </a:extLst>
              </a:tr>
            </a:tbl>
          </a:graphicData>
        </a:graphic>
      </p:graphicFrame>
      <p:sp>
        <p:nvSpPr>
          <p:cNvPr id="4" name="TextBox 3">
            <a:extLst>
              <a:ext uri="{FF2B5EF4-FFF2-40B4-BE49-F238E27FC236}">
                <a16:creationId xmlns:a16="http://schemas.microsoft.com/office/drawing/2014/main" id="{684133B4-E620-5330-F090-B88813A27471}"/>
              </a:ext>
            </a:extLst>
          </p:cNvPr>
          <p:cNvSpPr txBox="1"/>
          <p:nvPr/>
        </p:nvSpPr>
        <p:spPr>
          <a:xfrm>
            <a:off x="4259811" y="8446877"/>
            <a:ext cx="8112141" cy="77970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50800" tIns="50800" rIns="50800" bIns="50800" numCol="1" spcCol="38100" rtlCol="0" anchor="ctr">
            <a:spAutoFit/>
          </a:bodyPr>
          <a:lstStyle/>
          <a:p>
            <a:r>
              <a:rPr lang="en-US" b="1" dirty="0">
                <a:solidFill>
                  <a:schemeClr val="tx2">
                    <a:lumMod val="50000"/>
                  </a:schemeClr>
                </a:solidFill>
                <a:latin typeface="+mj-lt"/>
                <a:cs typeface="Times New Roman" panose="02020603050405020304" pitchFamily="18" charset="0"/>
                <a:sym typeface="Helvetica Neue"/>
              </a:rPr>
              <a:t>*Note: </a:t>
            </a:r>
            <a:r>
              <a:rPr lang="en-US" dirty="0">
                <a:solidFill>
                  <a:schemeClr val="tx2">
                    <a:lumMod val="50000"/>
                  </a:schemeClr>
                </a:solidFill>
                <a:latin typeface="+mj-lt"/>
                <a:cs typeface="Times New Roman" panose="02020603050405020304" pitchFamily="18" charset="0"/>
                <a:sym typeface="Helvetica Neue"/>
              </a:rPr>
              <a:t>The following exemplary asset slides are a representative sample of portfolio patents. Full asset lists are available for review.</a:t>
            </a:r>
          </a:p>
          <a:p>
            <a:pPr marL="0" marR="0" indent="0" algn="l" defTabSz="584200" rtl="0" fontAlgn="auto" latinLnBrk="0" hangingPunct="0">
              <a:lnSpc>
                <a:spcPct val="100000"/>
              </a:lnSpc>
              <a:spcBef>
                <a:spcPts val="0"/>
              </a:spcBef>
              <a:spcAft>
                <a:spcPts val="0"/>
              </a:spcAft>
              <a:buClrTx/>
              <a:buSzTx/>
              <a:buFontTx/>
              <a:buNone/>
              <a:tabLst>
                <a:tab pos="10947400" algn="l"/>
              </a:tabLst>
            </a:pPr>
            <a:endParaRPr kumimoji="0" lang="en-US" sz="1400" b="0" i="0" u="none" strike="noStrike" cap="none" spc="0" normalizeH="0" baseline="0" dirty="0">
              <a:ln>
                <a:noFill/>
              </a:ln>
              <a:solidFill>
                <a:schemeClr val="tx2"/>
              </a:solidFill>
              <a:effectLst/>
              <a:uFillTx/>
              <a:latin typeface="Helvetica Neue Medium"/>
              <a:ea typeface="Helvetica Neue Medium"/>
              <a:cs typeface="Helvetica Neue Medium"/>
              <a:sym typeface="Helvetica Neue Medium"/>
            </a:endParaRPr>
          </a:p>
        </p:txBody>
      </p:sp>
    </p:spTree>
    <p:extLst>
      <p:ext uri="{BB962C8B-B14F-4D97-AF65-F5344CB8AC3E}">
        <p14:creationId xmlns:p14="http://schemas.microsoft.com/office/powerpoint/2010/main" val="126804198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7F490CC3-D856-324E-AD2D-116FB27BAB59}"/>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819358" y="2752423"/>
            <a:ext cx="5366085" cy="2259191"/>
          </a:xfrm>
          <a:prstGeom prst="rect">
            <a:avLst/>
          </a:prstGeom>
        </p:spPr>
      </p:pic>
      <p:graphicFrame>
        <p:nvGraphicFramePr>
          <p:cNvPr id="2" name="Table 1">
            <a:extLst>
              <a:ext uri="{FF2B5EF4-FFF2-40B4-BE49-F238E27FC236}">
                <a16:creationId xmlns:a16="http://schemas.microsoft.com/office/drawing/2014/main" id="{7D692D83-3FE4-9C45-B8E7-15C23B020E04}"/>
              </a:ext>
            </a:extLst>
          </p:cNvPr>
          <p:cNvGraphicFramePr>
            <a:graphicFrameLocks noGrp="1"/>
          </p:cNvGraphicFramePr>
          <p:nvPr>
            <p:extLst>
              <p:ext uri="{D42A27DB-BD31-4B8C-83A1-F6EECF244321}">
                <p14:modId xmlns:p14="http://schemas.microsoft.com/office/powerpoint/2010/main" val="2009268545"/>
              </p:ext>
            </p:extLst>
          </p:nvPr>
        </p:nvGraphicFramePr>
        <p:xfrm>
          <a:off x="2993411" y="6224735"/>
          <a:ext cx="7017978" cy="1539240"/>
        </p:xfrm>
        <a:graphic>
          <a:graphicData uri="http://schemas.openxmlformats.org/drawingml/2006/table">
            <a:tbl>
              <a:tblPr firstRow="1" bandRow="1">
                <a:tableStyleId>{5940675A-B579-460E-94D1-54222C63F5DA}</a:tableStyleId>
              </a:tblPr>
              <a:tblGrid>
                <a:gridCol w="3508989">
                  <a:extLst>
                    <a:ext uri="{9D8B030D-6E8A-4147-A177-3AD203B41FA5}">
                      <a16:colId xmlns:a16="http://schemas.microsoft.com/office/drawing/2014/main" val="3984119090"/>
                    </a:ext>
                  </a:extLst>
                </a:gridCol>
                <a:gridCol w="3508989">
                  <a:extLst>
                    <a:ext uri="{9D8B030D-6E8A-4147-A177-3AD203B41FA5}">
                      <a16:colId xmlns:a16="http://schemas.microsoft.com/office/drawing/2014/main" val="473870068"/>
                    </a:ext>
                  </a:extLst>
                </a:gridCol>
              </a:tblGrid>
              <a:tr h="370840">
                <a:tc>
                  <a:txBody>
                    <a:bodyPr/>
                    <a:lstStyle/>
                    <a:p>
                      <a:pPr marL="0" indent="0" algn="ctr" hangingPunct="1">
                        <a:spcBef>
                          <a:spcPts val="600"/>
                        </a:spcBef>
                        <a:buNone/>
                      </a:pPr>
                      <a:r>
                        <a:rPr lang="en-US" sz="1600" b="0" dirty="0">
                          <a:solidFill>
                            <a:schemeClr val="tx2">
                              <a:lumMod val="50000"/>
                            </a:schemeClr>
                          </a:solidFill>
                          <a:latin typeface="Helvetica Neue" panose="02000503000000020004" pitchFamily="2" charset="0"/>
                        </a:rPr>
                        <a:t>Justin Basara</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VP, Transactions</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jbasara@rowantels.com</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M: 415-666-6148</a:t>
                      </a:r>
                    </a:p>
                    <a:p>
                      <a:endParaRPr lang="en-US" dirty="0">
                        <a:solidFill>
                          <a:schemeClr val="tx2">
                            <a:lumMod val="50000"/>
                          </a:schemeClr>
                        </a:solidFill>
                      </a:endParaRPr>
                    </a:p>
                  </a:txBody>
                  <a:tcPr/>
                </a:tc>
                <a:tc>
                  <a:txBody>
                    <a:bodyPr/>
                    <a:lstStyle/>
                    <a:p>
                      <a:pPr marL="0" indent="0" algn="ctr" hangingPunct="1">
                        <a:spcBef>
                          <a:spcPts val="600"/>
                        </a:spcBef>
                        <a:buNone/>
                      </a:pPr>
                      <a:r>
                        <a:rPr lang="en-US" sz="1600" b="0" dirty="0">
                          <a:solidFill>
                            <a:schemeClr val="tx2">
                              <a:lumMod val="50000"/>
                            </a:schemeClr>
                          </a:solidFill>
                          <a:latin typeface="Helvetica Neue" panose="02000503000000020004" pitchFamily="2" charset="0"/>
                        </a:rPr>
                        <a:t>Jay Herwitz</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VP, Consulting</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jherwitz@rowantels.com</a:t>
                      </a:r>
                    </a:p>
                    <a:p>
                      <a:pPr marL="0" indent="0" algn="ctr" hangingPunct="1">
                        <a:spcBef>
                          <a:spcPts val="600"/>
                        </a:spcBef>
                        <a:buNone/>
                      </a:pPr>
                      <a:r>
                        <a:rPr lang="en-US" sz="1600" b="0" dirty="0">
                          <a:solidFill>
                            <a:schemeClr val="tx2">
                              <a:lumMod val="50000"/>
                            </a:schemeClr>
                          </a:solidFill>
                          <a:latin typeface="Helvetica Neue" panose="02000503000000020004" pitchFamily="2" charset="0"/>
                        </a:rPr>
                        <a:t>M: 650-279-4252</a:t>
                      </a:r>
                    </a:p>
                  </a:txBody>
                  <a:tcPr/>
                </a:tc>
                <a:extLst>
                  <a:ext uri="{0D108BD9-81ED-4DB2-BD59-A6C34878D82A}">
                    <a16:rowId xmlns:a16="http://schemas.microsoft.com/office/drawing/2014/main" val="1054985095"/>
                  </a:ext>
                </a:extLst>
              </a:tr>
            </a:tbl>
          </a:graphicData>
        </a:graphic>
      </p:graphicFrame>
    </p:spTree>
    <p:extLst>
      <p:ext uri="{BB962C8B-B14F-4D97-AF65-F5344CB8AC3E}">
        <p14:creationId xmlns:p14="http://schemas.microsoft.com/office/powerpoint/2010/main" val="1829189708"/>
      </p:ext>
    </p:extLst>
  </p:cSld>
  <p:clrMapOvr>
    <a:masterClrMapping/>
  </p:clrMapOvr>
  <p:transition spd="med"/>
</p:sld>
</file>

<file path=ppt/theme/theme1.xml><?xml version="1.0" encoding="utf-8"?>
<a:theme xmlns:a="http://schemas.openxmlformats.org/drawingml/2006/main" name="White">
  <a:themeElements>
    <a:clrScheme name="White">
      <a:dk1>
        <a:srgbClr val="FFFFFF"/>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4D8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extLst>
    <a:ext uri="{05A4C25C-085E-4340-85A3-A5531E510DB2}">
      <thm15:themeFamily xmlns:thm15="http://schemas.microsoft.com/office/thememl/2012/main" name="Rowan_5G Exchange_Mar2019v3.pptx" id="{35A5B8A8-B7BF-E445-85E9-B3F2B448348D}" vid="{8C2A1E4D-A42D-CF48-BE08-1DBD4A0A3553}"/>
    </a:ext>
  </a:ext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a:ea typeface="Helvetica Neue"/>
        <a:cs typeface="Helvetica Neue"/>
      </a:majorFont>
      <a:minorFont>
        <a:latin typeface="Helvetica"/>
        <a:ea typeface="Helvetica"/>
        <a:cs typeface="Helvetica"/>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4D80"/>
        </a:solidFill>
        <a:ln w="25400" cap="flat">
          <a:solidFill>
            <a:schemeClr val="accent1"/>
          </a:solidFill>
          <a:prstDash val="solid"/>
          <a:round/>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l" defTabSz="584200" rtl="0" fontAlgn="auto" latinLnBrk="0" hangingPunct="0">
          <a:lnSpc>
            <a:spcPct val="100000"/>
          </a:lnSpc>
          <a:spcBef>
            <a:spcPts val="0"/>
          </a:spcBef>
          <a:spcAft>
            <a:spcPts val="0"/>
          </a:spcAft>
          <a:buClrTx/>
          <a:buSzTx/>
          <a:buFontTx/>
          <a:buNone/>
          <a:tabLst>
            <a:tab pos="10947400" algn="l"/>
          </a:tabLst>
          <a:defRPr kumimoji="0" sz="1500" b="0" i="0" u="none" strike="noStrike" cap="none" spc="0" normalizeH="0" baseline="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12fe3af0-13f8-489e-a2c4-b93171c87869" xsi:nil="true"/>
    <lcf76f155ced4ddcb4097134ff3c332f xmlns="cc4cf91f-ccb4-42ef-a228-35340cc32a14">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A47E065472000242BB07CD9B62CBA0B1" ma:contentTypeVersion="16" ma:contentTypeDescription="Create a new document." ma:contentTypeScope="" ma:versionID="ae21a092f94124fdbad61a3b88961e9a">
  <xsd:schema xmlns:xsd="http://www.w3.org/2001/XMLSchema" xmlns:xs="http://www.w3.org/2001/XMLSchema" xmlns:p="http://schemas.microsoft.com/office/2006/metadata/properties" xmlns:ns2="12fe3af0-13f8-489e-a2c4-b93171c87869" xmlns:ns3="cc4cf91f-ccb4-42ef-a228-35340cc32a14" targetNamespace="http://schemas.microsoft.com/office/2006/metadata/properties" ma:root="true" ma:fieldsID="6cb4e627ec91c5ccee09a03cbf5deb58" ns2:_="" ns3:_="">
    <xsd:import namespace="12fe3af0-13f8-489e-a2c4-b93171c87869"/>
    <xsd:import namespace="cc4cf91f-ccb4-42ef-a228-35340cc32a14"/>
    <xsd:element name="properties">
      <xsd:complexType>
        <xsd:sequence>
          <xsd:element name="documentManagement">
            <xsd:complexType>
              <xsd:all>
                <xsd:element ref="ns2:SharedWithUsers" minOccurs="0"/>
                <xsd:element ref="ns2:SharedWithDetails" minOccurs="0"/>
                <xsd:element ref="ns3:MediaServiceMetadata" minOccurs="0"/>
                <xsd:element ref="ns3:MediaServiceFastMetadata" minOccurs="0"/>
                <xsd:element ref="ns3:MediaServiceAutoKeyPoints" minOccurs="0"/>
                <xsd:element ref="ns3:MediaServiceKeyPoints" minOccurs="0"/>
                <xsd:element ref="ns3:MediaServiceAutoTags" minOccurs="0"/>
                <xsd:element ref="ns3:MediaServiceGenerationTime" minOccurs="0"/>
                <xsd:element ref="ns3:MediaServiceEventHashCode" minOccurs="0"/>
                <xsd:element ref="ns3:MediaServiceOCR" minOccurs="0"/>
                <xsd:element ref="ns3:MediaLengthInSeconds" minOccurs="0"/>
                <xsd:element ref="ns3:MediaServiceDateTaken" minOccurs="0"/>
                <xsd:element ref="ns3:lcf76f155ced4ddcb4097134ff3c332f" minOccurs="0"/>
                <xsd:element ref="ns2:TaxCatchAll" minOccurs="0"/>
                <xsd:element ref="ns3: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2fe3af0-13f8-489e-a2c4-b93171c87869"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0878f4f9-417b-472c-8069-b545aa4f59d8}" ma:internalName="TaxCatchAll" ma:showField="CatchAllData" ma:web="12fe3af0-13f8-489e-a2c4-b93171c8786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cc4cf91f-ccb4-42ef-a228-35340cc32a14" elementFormDefault="qualified">
    <xsd:import namespace="http://schemas.microsoft.com/office/2006/documentManagement/types"/>
    <xsd:import namespace="http://schemas.microsoft.com/office/infopath/2007/PartnerControls"/>
    <xsd:element name="MediaServiceMetadata" ma:index="10" nillable="true" ma:displayName="MediaServiceMetadata" ma:hidden="true" ma:internalName="MediaServiceMetadata" ma:readOnly="true">
      <xsd:simpleType>
        <xsd:restriction base="dms:Note"/>
      </xsd:simpleType>
    </xsd:element>
    <xsd:element name="MediaServiceFastMetadata" ma:index="11"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AutoTags" ma:index="14" nillable="true" ma:displayName="Tags" ma:internalName="MediaServiceAutoTags"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DateTaken" ma:index="19" nillable="true" ma:displayName="MediaServiceDateTaken" ma:hidden="true" ma:indexed="true" ma:internalName="MediaServiceDateTaken" ma:readOnly="true">
      <xsd:simpleType>
        <xsd:restriction base="dms:Text"/>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710261dd-85c0-4e16-8580-30375acfae1f"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3" nillable="true" ma:displayName="MediaServiceObjectDetectorVersions" ma:hidden="true" ma:indexed="true" ma:internalName="MediaServiceObjectDetectorVersions"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C1F5FC1-C9C6-41A6-9687-2ACB69D99853}">
  <ds:schemaRefs>
    <ds:schemaRef ds:uri="http://purl.org/dc/dcmitype/"/>
    <ds:schemaRef ds:uri="http://purl.org/dc/elements/1.1/"/>
    <ds:schemaRef ds:uri="http://schemas.microsoft.com/office/2006/documentManagement/types"/>
    <ds:schemaRef ds:uri="http://purl.org/dc/terms/"/>
    <ds:schemaRef ds:uri="12fe3af0-13f8-489e-a2c4-b93171c87869"/>
    <ds:schemaRef ds:uri="http://schemas.microsoft.com/office/infopath/2007/PartnerControls"/>
    <ds:schemaRef ds:uri="http://schemas.microsoft.com/office/2006/metadata/properties"/>
    <ds:schemaRef ds:uri="http://www.w3.org/XML/1998/namespace"/>
    <ds:schemaRef ds:uri="http://schemas.openxmlformats.org/package/2006/metadata/core-properties"/>
    <ds:schemaRef ds:uri="cc4cf91f-ccb4-42ef-a228-35340cc32a14"/>
  </ds:schemaRefs>
</ds:datastoreItem>
</file>

<file path=customXml/itemProps2.xml><?xml version="1.0" encoding="utf-8"?>
<ds:datastoreItem xmlns:ds="http://schemas.openxmlformats.org/officeDocument/2006/customXml" ds:itemID="{0BACC2CD-0B6B-4677-A670-8491E815FA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2fe3af0-13f8-489e-a2c4-b93171c87869"/>
    <ds:schemaRef ds:uri="cc4cf91f-ccb4-42ef-a228-35340cc32a14"/>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32DC6CFF-F2EA-4A20-AE77-3226866D5E7A}">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151291</TotalTime>
  <Words>694</Words>
  <Application>Microsoft Office PowerPoint</Application>
  <PresentationFormat>Custom</PresentationFormat>
  <Paragraphs>91</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White</vt:lpstr>
      <vt:lpstr>PowerPoint Presentation</vt:lpstr>
      <vt:lpstr>Cisco Systems Inc. – Portfolio Offerings</vt:lpstr>
      <vt:lpstr>Fault Managed Power Patent Portfolio</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Justin Basara</dc:creator>
  <cp:keywords/>
  <dc:description/>
  <cp:lastModifiedBy>Perry Herndon (peherndo)</cp:lastModifiedBy>
  <cp:revision>1011</cp:revision>
  <cp:lastPrinted>2019-07-10T19:45:31Z</cp:lastPrinted>
  <dcterms:created xsi:type="dcterms:W3CDTF">2019-01-14T18:18:32Z</dcterms:created>
  <dcterms:modified xsi:type="dcterms:W3CDTF">2023-09-06T01:49:00Z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0x010100A47E065472000242BB07CD9B62CBA0B1</vt:lpwstr>
  </property>
  <property fmtid="{D5CDD505-2E9C-101B-9397-08002B2CF9AE}" pid="3" name="MediaServiceImageTags">
    <vt:lpwstr/>
  </property>
</Properties>
</file>