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1371" r:id="rId5"/>
    <p:sldId id="1370" r:id="rId6"/>
    <p:sldId id="425" r:id="rId7"/>
    <p:sldId id="381" r:id="rId8"/>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1pPr>
    <a:lvl2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2pPr>
    <a:lvl3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3pPr>
    <a:lvl4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4pPr>
    <a:lvl5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5pPr>
    <a:lvl6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6pPr>
    <a:lvl7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7pPr>
    <a:lvl8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8pPr>
    <a:lvl9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F6348C9-9AA3-B0C3-C08D-C5A99DED4FF5}" name="Perry Herndon (peherndo)" initials="P(" userId="S::peherndo@cisco.com::7e0c15da-3f10-477b-9d82-a59a1cdfede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olt Labs" initials="JL" lastIdx="1" clrIdx="0">
    <p:extLst>
      <p:ext uri="{19B8F6BF-5375-455C-9EA6-DF929625EA0E}">
        <p15:presenceInfo xmlns:p15="http://schemas.microsoft.com/office/powerpoint/2012/main" userId="03e394847e6bf286" providerId="Windows Live"/>
      </p:ext>
    </p:extLst>
  </p:cmAuthor>
  <p:cmAuthor id="2" name="Linda Biel" initials="LB" lastIdx="1" clrIdx="1">
    <p:extLst>
      <p:ext uri="{19B8F6BF-5375-455C-9EA6-DF929625EA0E}">
        <p15:presenceInfo xmlns:p15="http://schemas.microsoft.com/office/powerpoint/2012/main" userId="d258c2a8d6b7795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E2F3"/>
    <a:srgbClr val="004D80"/>
    <a:srgbClr val="FF47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076BA"/>
          </a:solidFill>
        </a:fill>
      </a:tcStyle>
    </a:firstCol>
    <a:lastRow>
      <a:tcTxStyle b="off" i="off">
        <a:fontRef idx="maj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04D80"/>
          </a:solidFill>
        </a:fill>
      </a:tcStyle>
    </a:firstRow>
  </a:tblStyle>
  <a:tblStyle styleId="{C7B018BB-80A7-4F77-B60F-C8B233D01FF8}" styleName="">
    <a:tblBg/>
    <a:wholeTbl>
      <a:tcTxStyle b="off" i="off">
        <a:font>
          <a:latin typeface="Helvetica Neue Medium"/>
          <a:ea typeface="Helvetica Neue Medium"/>
          <a:cs typeface="Helvetica Neue Medium"/>
        </a:font>
        <a:srgbClr val="FFFFFF"/>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rgbClr val="CADFFF"/>
          </a:solidFill>
        </a:fill>
      </a:tcStyle>
    </a:wholeTbl>
    <a:band2H>
      <a:tcTxStyle/>
      <a:tcStyle>
        <a:tcBdr/>
        <a:fill>
          <a:solidFill>
            <a:srgbClr val="E6F0FF"/>
          </a:solidFill>
        </a:fill>
      </a:tcStyle>
    </a:band2H>
    <a:firstCol>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1"/>
          </a:solidFill>
        </a:fill>
      </a:tcStyle>
    </a:firstCol>
    <a:lastRow>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381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1"/>
          </a:solidFill>
        </a:fill>
      </a:tcStyle>
    </a:lastRow>
    <a:firstRow>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381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1"/>
          </a:solidFill>
        </a:fill>
      </a:tcStyle>
    </a:firstRow>
  </a:tblStyle>
  <a:tblStyle styleId="{EEE7283C-3CF3-47DC-8721-378D4A62B228}" styleName="">
    <a:tblBg/>
    <a:wholeTbl>
      <a:tcTxStyle b="off" i="off">
        <a:font>
          <a:latin typeface="Helvetica Neue Medium"/>
          <a:ea typeface="Helvetica Neue Medium"/>
          <a:cs typeface="Helvetica Neue Medium"/>
        </a:font>
        <a:srgbClr val="FFFFFF"/>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rgbClr val="D1F0CC"/>
          </a:solidFill>
        </a:fill>
      </a:tcStyle>
    </a:wholeTbl>
    <a:band2H>
      <a:tcTxStyle/>
      <a:tcStyle>
        <a:tcBdr/>
        <a:fill>
          <a:solidFill>
            <a:srgbClr val="EAF8E7"/>
          </a:solidFill>
        </a:fill>
      </a:tcStyle>
    </a:band2H>
    <a:firstCol>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3"/>
          </a:solidFill>
        </a:fill>
      </a:tcStyle>
    </a:firstCol>
    <a:lastRow>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381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3"/>
          </a:solidFill>
        </a:fill>
      </a:tcStyle>
    </a:lastRow>
    <a:firstRow>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381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3"/>
          </a:solidFill>
        </a:fill>
      </a:tcStyle>
    </a:firstRow>
  </a:tblStyle>
  <a:tblStyle styleId="{CF821DB8-F4EB-4A41-A1BA-3FCAFE7338EE}" styleName="">
    <a:tblBg/>
    <a:wholeTbl>
      <a:tcTxStyle b="off" i="off">
        <a:font>
          <a:latin typeface="Helvetica Neue Medium"/>
          <a:ea typeface="Helvetica Neue Medium"/>
          <a:cs typeface="Helvetica Neue Medium"/>
        </a:font>
        <a:srgbClr val="FFFFFF"/>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rgbClr val="F9D1E1"/>
          </a:solidFill>
        </a:fill>
      </a:tcStyle>
    </a:wholeTbl>
    <a:band2H>
      <a:tcTxStyle/>
      <a:tcStyle>
        <a:tcBdr/>
        <a:fill>
          <a:solidFill>
            <a:srgbClr val="FCE9F0"/>
          </a:solidFill>
        </a:fill>
      </a:tcStyle>
    </a:band2H>
    <a:firstCol>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6"/>
          </a:solidFill>
        </a:fill>
      </a:tcStyle>
    </a:firstCol>
    <a:lastRow>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381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6"/>
          </a:solidFill>
        </a:fill>
      </a:tcStyle>
    </a:lastRow>
    <a:firstRow>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381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6"/>
          </a:solidFill>
        </a:fill>
      </a:tcStyle>
    </a:firstRow>
  </a:tblStyle>
  <a:tblStyle styleId="{33BA23B1-9221-436E-865A-0063620EA4FD}" styleName="">
    <a:tblBg/>
    <a:wholeTbl>
      <a:tcTxStyle b="off" i="off">
        <a:font>
          <a:latin typeface="Helvetica Neue Medium"/>
          <a:ea typeface="Helvetica Neue Medium"/>
          <a:cs typeface="Helvetica Neue Medium"/>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004D80"/>
          </a:solidFill>
        </a:fill>
      </a:tcStyle>
    </a:band2H>
    <a:firstCol>
      <a:tcTxStyle b="on" i="off">
        <a:fontRef idx="major">
          <a:srgbClr val="004D80"/>
        </a:fontRef>
        <a:srgbClr val="004D8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FFFFFF"/>
        </a:fontRef>
        <a:srgbClr val="FFFFFF"/>
      </a:tcTxStyle>
      <a:tcStyle>
        <a:tcBdr>
          <a:left>
            <a:ln w="12700" cap="flat">
              <a:noFill/>
              <a:miter lim="400000"/>
            </a:ln>
          </a:left>
          <a:right>
            <a:ln w="12700" cap="flat">
              <a:noFill/>
              <a:miter lim="400000"/>
            </a:ln>
          </a:right>
          <a:top>
            <a:ln w="50800" cap="flat">
              <a:solidFill>
                <a:srgbClr val="FFFFFF"/>
              </a:solidFill>
              <a:prstDash val="solid"/>
              <a:round/>
            </a:ln>
          </a:top>
          <a:bottom>
            <a:ln w="25400" cap="flat">
              <a:solidFill>
                <a:srgbClr val="FFFFFF"/>
              </a:solidFill>
              <a:prstDash val="solid"/>
              <a:round/>
            </a:ln>
          </a:bottom>
          <a:insideH>
            <a:ln w="12700" cap="flat">
              <a:noFill/>
              <a:miter lim="400000"/>
            </a:ln>
          </a:insideH>
          <a:insideV>
            <a:ln w="12700" cap="flat">
              <a:noFill/>
              <a:miter lim="400000"/>
            </a:ln>
          </a:insideV>
        </a:tcBdr>
        <a:fill>
          <a:solidFill>
            <a:srgbClr val="004D80"/>
          </a:solidFill>
        </a:fill>
      </a:tcStyle>
    </a:lastRow>
    <a:firstRow>
      <a:tcTxStyle b="on" i="off">
        <a:fontRef idx="major">
          <a:srgbClr val="004D80"/>
        </a:fontRef>
        <a:srgbClr val="004D80"/>
      </a:tcTxStyle>
      <a:tcStyle>
        <a:tcBdr>
          <a:left>
            <a:ln w="12700" cap="flat">
              <a:noFill/>
              <a:miter lim="400000"/>
            </a:ln>
          </a:left>
          <a:right>
            <a:ln w="12700" cap="flat">
              <a:noFill/>
              <a:miter lim="400000"/>
            </a:ln>
          </a:right>
          <a:top>
            <a:ln w="25400" cap="flat">
              <a:solidFill>
                <a:srgbClr val="FFFFFF"/>
              </a:solidFill>
              <a:prstDash val="solid"/>
              <a:round/>
            </a:ln>
          </a:top>
          <a:bottom>
            <a:ln w="25400" cap="flat">
              <a:solidFill>
                <a:srgbClr val="FFFFFF"/>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
          <a:latin typeface="Helvetica Neue Medium"/>
          <a:ea typeface="Helvetica Neue Medium"/>
          <a:cs typeface="Helvetica Neue Medium"/>
        </a:font>
        <a:srgbClr val="FFFFFF"/>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rgbClr val="FFFFFF"/>
          </a:solidFill>
        </a:fill>
      </a:tcStyle>
    </a:wholeTbl>
    <a:band2H>
      <a:tcTxStyle/>
      <a:tcStyle>
        <a:tcBdr/>
        <a:fill>
          <a:solidFill>
            <a:srgbClr val="FFFFFF"/>
          </a:solidFill>
        </a:fill>
      </a:tcStyle>
    </a:band2H>
    <a:firstCol>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rgbClr val="FFFFFF"/>
          </a:solidFill>
        </a:fill>
      </a:tcStyle>
    </a:firstCol>
    <a:lastRow>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381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rgbClr val="FFFFFF"/>
          </a:solidFill>
        </a:fill>
      </a:tcStyle>
    </a:lastRow>
    <a:firstRow>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381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rgbClr val="FFFFFF"/>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780" autoAdjust="0"/>
    <p:restoredTop sz="95703"/>
  </p:normalViewPr>
  <p:slideViewPr>
    <p:cSldViewPr snapToGrid="0" snapToObjects="1">
      <p:cViewPr varScale="1">
        <p:scale>
          <a:sx n="71" d="100"/>
          <a:sy n="71" d="100"/>
        </p:scale>
        <p:origin x="2240" y="176"/>
      </p:cViewPr>
      <p:guideLst/>
    </p:cSldViewPr>
  </p:slideViewPr>
  <p:notesTextViewPr>
    <p:cViewPr>
      <p:scale>
        <a:sx n="100" d="100"/>
        <a:sy n="100" d="100"/>
      </p:scale>
      <p:origin x="0" y="0"/>
    </p:cViewPr>
  </p:notesTextViewPr>
  <p:notesViewPr>
    <p:cSldViewPr snapToGrid="0" snapToObjects="1" showGuides="1">
      <p:cViewPr varScale="1">
        <p:scale>
          <a:sx n="82" d="100"/>
          <a:sy n="82" d="100"/>
        </p:scale>
        <p:origin x="3992"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9" name="Shape 119"/>
          <p:cNvSpPr>
            <a:spLocks noGrp="1" noRot="1" noChangeAspect="1"/>
          </p:cNvSpPr>
          <p:nvPr>
            <p:ph type="sldImg"/>
          </p:nvPr>
        </p:nvSpPr>
        <p:spPr>
          <a:xfrm>
            <a:off x="1143000" y="685800"/>
            <a:ext cx="4572000" cy="3429000"/>
          </a:xfrm>
          <a:prstGeom prst="rect">
            <a:avLst/>
          </a:prstGeom>
        </p:spPr>
        <p:txBody>
          <a:bodyPr/>
          <a:lstStyle/>
          <a:p>
            <a:endParaRPr dirty="0"/>
          </a:p>
        </p:txBody>
      </p:sp>
      <p:sp>
        <p:nvSpPr>
          <p:cNvPr id="120" name="Shape 120"/>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050462712"/>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amp; Bullets">
    <p:spTree>
      <p:nvGrpSpPr>
        <p:cNvPr id="1" name=""/>
        <p:cNvGrpSpPr/>
        <p:nvPr/>
      </p:nvGrpSpPr>
      <p:grpSpPr>
        <a:xfrm>
          <a:off x="0" y="0"/>
          <a:ext cx="0" cy="0"/>
          <a:chOff x="0" y="0"/>
          <a:chExt cx="0" cy="0"/>
        </a:xfrm>
      </p:grpSpPr>
      <p:sp>
        <p:nvSpPr>
          <p:cNvPr id="60" name="Body Level One…"/>
          <p:cNvSpPr txBox="1">
            <a:spLocks noGrp="1"/>
          </p:cNvSpPr>
          <p:nvPr>
            <p:ph type="body" idx="1"/>
          </p:nvPr>
        </p:nvSpPr>
        <p:spPr>
          <a:xfrm>
            <a:off x="1016000" y="1536700"/>
            <a:ext cx="10972800" cy="6286500"/>
          </a:xfrm>
          <a:prstGeom prst="rect">
            <a:avLst/>
          </a:prstGeom>
        </p:spPr>
        <p:txBody>
          <a:bodyPr/>
          <a:lstStyle>
            <a:lvl1pPr>
              <a:spcBef>
                <a:spcPts val="600"/>
              </a:spcBef>
              <a:spcAft>
                <a:spcPts val="600"/>
              </a:spcAft>
              <a:defRPr sz="1800"/>
            </a:lvl1pPr>
            <a:lvl2pPr>
              <a:spcBef>
                <a:spcPts val="600"/>
              </a:spcBef>
              <a:spcAft>
                <a:spcPts val="600"/>
              </a:spcAft>
              <a:defRPr sz="1800"/>
            </a:lvl2pPr>
            <a:lvl3pPr>
              <a:spcBef>
                <a:spcPts val="600"/>
              </a:spcBef>
              <a:spcAft>
                <a:spcPts val="600"/>
              </a:spcAft>
              <a:defRPr sz="1800"/>
            </a:lvl3pPr>
            <a:lvl4pPr>
              <a:spcBef>
                <a:spcPts val="600"/>
              </a:spcBef>
              <a:spcAft>
                <a:spcPts val="600"/>
              </a:spcAft>
              <a:defRPr sz="1800"/>
            </a:lvl4pPr>
            <a:lvl5pPr>
              <a:spcBef>
                <a:spcPts val="600"/>
              </a:spcBef>
              <a:spcAft>
                <a:spcPts val="600"/>
              </a:spcAft>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3" name="Title 2">
            <a:extLst>
              <a:ext uri="{FF2B5EF4-FFF2-40B4-BE49-F238E27FC236}">
                <a16:creationId xmlns:a16="http://schemas.microsoft.com/office/drawing/2014/main" id="{5720E38B-AA78-A94F-952A-A53D7CFB95E4}"/>
              </a:ext>
            </a:extLst>
          </p:cNvPr>
          <p:cNvSpPr>
            <a:spLocks noGrp="1"/>
          </p:cNvSpPr>
          <p:nvPr>
            <p:ph type="title"/>
          </p:nvPr>
        </p:nvSpPr>
        <p:spPr/>
        <p:txBody>
          <a:bodyPr/>
          <a:lstStyle/>
          <a:p>
            <a:r>
              <a:rPr lang="en-US"/>
              <a:t>Click to edit Master title style</a:t>
            </a:r>
          </a:p>
        </p:txBody>
      </p:sp>
    </p:spTree>
  </p:cSld>
  <p:clrMapOvr>
    <a:masterClrMapping/>
  </p:clrMapOvr>
  <p:transition spd="med"/>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F857A-4167-C443-838D-6E56449A6247}"/>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9039053"/>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1016000" y="254000"/>
            <a:ext cx="11036300" cy="105286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1016000" y="1536700"/>
            <a:ext cx="10972800" cy="628650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4" name="CONFIDENTIAL, JAMSTER CAPITAL LLC Page"/>
          <p:cNvSpPr txBox="1"/>
          <p:nvPr userDrawn="1"/>
        </p:nvSpPr>
        <p:spPr>
          <a:xfrm>
            <a:off x="11714480" y="9079867"/>
            <a:ext cx="274320" cy="274320"/>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noAutofit/>
          </a:bodyPr>
          <a:lstStyle>
            <a:lvl1pPr>
              <a:tabLst>
                <a:tab pos="10401300" algn="l"/>
              </a:tabLst>
              <a:defRPr b="1">
                <a:solidFill>
                  <a:srgbClr val="004D80"/>
                </a:solidFill>
                <a:latin typeface="+mj-lt"/>
                <a:ea typeface="+mj-ea"/>
                <a:cs typeface="+mj-cs"/>
                <a:sym typeface="Helvetica Neue"/>
              </a:defRPr>
            </a:lvl1pPr>
          </a:lstStyle>
          <a:p>
            <a:pPr algn="ctr"/>
            <a:r>
              <a:rPr dirty="0"/>
              <a:t>	</a:t>
            </a:r>
            <a:r>
              <a:rPr lang="en-US" dirty="0"/>
              <a:t> </a:t>
            </a:r>
            <a:fld id="{17375984-FCD3-4147-93EB-8B318536FFA7}" type="slidenum">
              <a:rPr lang="en-US" smtClean="0"/>
              <a:pPr algn="ctr"/>
              <a:t>‹#›</a:t>
            </a:fld>
            <a:r>
              <a:rPr dirty="0"/>
              <a:t> 	</a:t>
            </a:r>
          </a:p>
        </p:txBody>
      </p:sp>
      <p:sp>
        <p:nvSpPr>
          <p:cNvPr id="5" name="Line"/>
          <p:cNvSpPr/>
          <p:nvPr/>
        </p:nvSpPr>
        <p:spPr>
          <a:xfrm>
            <a:off x="1016000" y="1314450"/>
            <a:ext cx="10972800" cy="0"/>
          </a:xfrm>
          <a:prstGeom prst="line">
            <a:avLst/>
          </a:prstGeom>
          <a:ln w="50800">
            <a:solidFill>
              <a:srgbClr val="004D80"/>
            </a:solidFill>
            <a:miter lim="400000"/>
          </a:ln>
        </p:spPr>
        <p:txBody>
          <a:bodyPr lIns="45718" tIns="45718" rIns="45718" bIns="45718"/>
          <a:lstStyle/>
          <a:p>
            <a:pPr>
              <a:defRPr>
                <a:solidFill>
                  <a:srgbClr val="004D80"/>
                </a:solidFill>
              </a:defRPr>
            </a:pPr>
            <a:endParaRPr b="0" i="0" dirty="0">
              <a:latin typeface="Helvetica Neue" panose="02000503000000020004" pitchFamily="2" charset="0"/>
              <a:ea typeface="Helvetica Neue" panose="02000503000000020004" pitchFamily="2" charset="0"/>
              <a:cs typeface="Helvetica Neue" panose="02000503000000020004" pitchFamily="2" charset="0"/>
            </a:endParaRPr>
          </a:p>
        </p:txBody>
      </p:sp>
      <p:pic>
        <p:nvPicPr>
          <p:cNvPr id="8" name="Picture 7">
            <a:extLst>
              <a:ext uri="{FF2B5EF4-FFF2-40B4-BE49-F238E27FC236}">
                <a16:creationId xmlns:a16="http://schemas.microsoft.com/office/drawing/2014/main" id="{789AE8F1-E2B8-2C4A-B761-5CCA7FE0141A}"/>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16000" y="8534400"/>
            <a:ext cx="1947178" cy="819787"/>
          </a:xfrm>
          <a:prstGeom prst="rect">
            <a:avLst/>
          </a:prstGeom>
        </p:spPr>
      </p:pic>
    </p:spTree>
  </p:cSld>
  <p:clrMap bg1="dk1" tx1="lt1" bg2="dk2" tx2="lt2" accent1="accent1" accent2="accent2" accent3="accent3" accent4="accent4" accent5="accent5" accent6="accent6" hlink="hlink" folHlink="folHlink"/>
  <p:sldLayoutIdLst>
    <p:sldLayoutId id="2147483654" r:id="rId1"/>
    <p:sldLayoutId id="2147483660" r:id="rId2"/>
    <p:sldLayoutId id="2147483661" r:id="rId3"/>
  </p:sldLayoutIdLst>
  <p:transition spd="med"/>
  <p:hf hdr="0" ftr="0" dt="0"/>
  <p:txStyles>
    <p:titleStyle>
      <a:lvl1pPr marL="0" marR="0" indent="0" algn="l" defTabSz="584200" rtl="0" eaLnBrk="1" latinLnBrk="0" hangingPunct="1">
        <a:lnSpc>
          <a:spcPct val="100000"/>
        </a:lnSpc>
        <a:spcBef>
          <a:spcPts val="0"/>
        </a:spcBef>
        <a:spcAft>
          <a:spcPts val="0"/>
        </a:spcAft>
        <a:buClrTx/>
        <a:buSzTx/>
        <a:buFontTx/>
        <a:buNone/>
        <a:tabLst/>
        <a:defRPr sz="4500" b="1" i="0" u="none" strike="noStrike" cap="none" spc="0" baseline="0">
          <a:ln>
            <a:noFill/>
          </a:ln>
          <a:solidFill>
            <a:srgbClr val="004D80"/>
          </a:solidFill>
          <a:uFillTx/>
          <a:latin typeface="+mj-lt"/>
          <a:ea typeface="+mj-ea"/>
          <a:cs typeface="+mj-cs"/>
          <a:sym typeface="Helvetica Neue"/>
        </a:defRPr>
      </a:lvl1pPr>
      <a:lvl2pPr marL="0" marR="0" indent="0" algn="l" defTabSz="584200" rtl="0" eaLnBrk="1" latinLnBrk="0" hangingPunct="1">
        <a:lnSpc>
          <a:spcPct val="100000"/>
        </a:lnSpc>
        <a:spcBef>
          <a:spcPts val="0"/>
        </a:spcBef>
        <a:spcAft>
          <a:spcPts val="0"/>
        </a:spcAft>
        <a:buClrTx/>
        <a:buSzTx/>
        <a:buFontTx/>
        <a:buNone/>
        <a:tabLst/>
        <a:defRPr sz="5000" b="1" i="0" u="none" strike="noStrike" cap="none" spc="0" baseline="0">
          <a:ln>
            <a:noFill/>
          </a:ln>
          <a:solidFill>
            <a:srgbClr val="004D80"/>
          </a:solidFill>
          <a:uFillTx/>
          <a:latin typeface="+mj-lt"/>
          <a:ea typeface="+mj-ea"/>
          <a:cs typeface="+mj-cs"/>
          <a:sym typeface="Helvetica Neue"/>
        </a:defRPr>
      </a:lvl2pPr>
      <a:lvl3pPr marL="0" marR="0" indent="0" algn="l" defTabSz="584200" rtl="0" eaLnBrk="1" latinLnBrk="0" hangingPunct="1">
        <a:lnSpc>
          <a:spcPct val="100000"/>
        </a:lnSpc>
        <a:spcBef>
          <a:spcPts val="0"/>
        </a:spcBef>
        <a:spcAft>
          <a:spcPts val="0"/>
        </a:spcAft>
        <a:buClrTx/>
        <a:buSzTx/>
        <a:buFontTx/>
        <a:buNone/>
        <a:tabLst/>
        <a:defRPr sz="5000" b="1" i="0" u="none" strike="noStrike" cap="none" spc="0" baseline="0">
          <a:ln>
            <a:noFill/>
          </a:ln>
          <a:solidFill>
            <a:srgbClr val="004D80"/>
          </a:solidFill>
          <a:uFillTx/>
          <a:latin typeface="+mj-lt"/>
          <a:ea typeface="+mj-ea"/>
          <a:cs typeface="+mj-cs"/>
          <a:sym typeface="Helvetica Neue"/>
        </a:defRPr>
      </a:lvl3pPr>
      <a:lvl4pPr marL="0" marR="0" indent="0" algn="l" defTabSz="584200" rtl="0" eaLnBrk="1" latinLnBrk="0" hangingPunct="1">
        <a:lnSpc>
          <a:spcPct val="100000"/>
        </a:lnSpc>
        <a:spcBef>
          <a:spcPts val="0"/>
        </a:spcBef>
        <a:spcAft>
          <a:spcPts val="0"/>
        </a:spcAft>
        <a:buClrTx/>
        <a:buSzTx/>
        <a:buFontTx/>
        <a:buNone/>
        <a:tabLst/>
        <a:defRPr sz="5000" b="1" i="0" u="none" strike="noStrike" cap="none" spc="0" baseline="0">
          <a:ln>
            <a:noFill/>
          </a:ln>
          <a:solidFill>
            <a:srgbClr val="004D80"/>
          </a:solidFill>
          <a:uFillTx/>
          <a:latin typeface="+mj-lt"/>
          <a:ea typeface="+mj-ea"/>
          <a:cs typeface="+mj-cs"/>
          <a:sym typeface="Helvetica Neue"/>
        </a:defRPr>
      </a:lvl4pPr>
      <a:lvl5pPr marL="0" marR="0" indent="0" algn="l" defTabSz="584200" rtl="0" eaLnBrk="1" latinLnBrk="0" hangingPunct="1">
        <a:lnSpc>
          <a:spcPct val="100000"/>
        </a:lnSpc>
        <a:spcBef>
          <a:spcPts val="0"/>
        </a:spcBef>
        <a:spcAft>
          <a:spcPts val="0"/>
        </a:spcAft>
        <a:buClrTx/>
        <a:buSzTx/>
        <a:buFontTx/>
        <a:buNone/>
        <a:tabLst/>
        <a:defRPr sz="5000" b="1" i="0" u="none" strike="noStrike" cap="none" spc="0" baseline="0">
          <a:ln>
            <a:noFill/>
          </a:ln>
          <a:solidFill>
            <a:srgbClr val="004D80"/>
          </a:solidFill>
          <a:uFillTx/>
          <a:latin typeface="+mj-lt"/>
          <a:ea typeface="+mj-ea"/>
          <a:cs typeface="+mj-cs"/>
          <a:sym typeface="Helvetica Neue"/>
        </a:defRPr>
      </a:lvl5pPr>
      <a:lvl6pPr marL="0" marR="0" indent="0" algn="l" defTabSz="584200" rtl="0" eaLnBrk="1" latinLnBrk="0" hangingPunct="1">
        <a:lnSpc>
          <a:spcPct val="100000"/>
        </a:lnSpc>
        <a:spcBef>
          <a:spcPts val="0"/>
        </a:spcBef>
        <a:spcAft>
          <a:spcPts val="0"/>
        </a:spcAft>
        <a:buClrTx/>
        <a:buSzTx/>
        <a:buFontTx/>
        <a:buNone/>
        <a:tabLst/>
        <a:defRPr sz="5000" b="1" i="0" u="none" strike="noStrike" cap="none" spc="0" baseline="0">
          <a:ln>
            <a:noFill/>
          </a:ln>
          <a:solidFill>
            <a:srgbClr val="004D80"/>
          </a:solidFill>
          <a:uFillTx/>
          <a:latin typeface="+mj-lt"/>
          <a:ea typeface="+mj-ea"/>
          <a:cs typeface="+mj-cs"/>
          <a:sym typeface="Helvetica Neue"/>
        </a:defRPr>
      </a:lvl6pPr>
      <a:lvl7pPr marL="0" marR="0" indent="0" algn="l" defTabSz="584200" rtl="0" eaLnBrk="1" latinLnBrk="0" hangingPunct="1">
        <a:lnSpc>
          <a:spcPct val="100000"/>
        </a:lnSpc>
        <a:spcBef>
          <a:spcPts val="0"/>
        </a:spcBef>
        <a:spcAft>
          <a:spcPts val="0"/>
        </a:spcAft>
        <a:buClrTx/>
        <a:buSzTx/>
        <a:buFontTx/>
        <a:buNone/>
        <a:tabLst/>
        <a:defRPr sz="5000" b="1" i="0" u="none" strike="noStrike" cap="none" spc="0" baseline="0">
          <a:ln>
            <a:noFill/>
          </a:ln>
          <a:solidFill>
            <a:srgbClr val="004D80"/>
          </a:solidFill>
          <a:uFillTx/>
          <a:latin typeface="+mj-lt"/>
          <a:ea typeface="+mj-ea"/>
          <a:cs typeface="+mj-cs"/>
          <a:sym typeface="Helvetica Neue"/>
        </a:defRPr>
      </a:lvl7pPr>
      <a:lvl8pPr marL="0" marR="0" indent="0" algn="l" defTabSz="584200" rtl="0" eaLnBrk="1" latinLnBrk="0" hangingPunct="1">
        <a:lnSpc>
          <a:spcPct val="100000"/>
        </a:lnSpc>
        <a:spcBef>
          <a:spcPts val="0"/>
        </a:spcBef>
        <a:spcAft>
          <a:spcPts val="0"/>
        </a:spcAft>
        <a:buClrTx/>
        <a:buSzTx/>
        <a:buFontTx/>
        <a:buNone/>
        <a:tabLst/>
        <a:defRPr sz="5000" b="1" i="0" u="none" strike="noStrike" cap="none" spc="0" baseline="0">
          <a:ln>
            <a:noFill/>
          </a:ln>
          <a:solidFill>
            <a:srgbClr val="004D80"/>
          </a:solidFill>
          <a:uFillTx/>
          <a:latin typeface="+mj-lt"/>
          <a:ea typeface="+mj-ea"/>
          <a:cs typeface="+mj-cs"/>
          <a:sym typeface="Helvetica Neue"/>
        </a:defRPr>
      </a:lvl8pPr>
      <a:lvl9pPr marL="0" marR="0" indent="0" algn="l" defTabSz="584200" rtl="0" eaLnBrk="1" latinLnBrk="0" hangingPunct="1">
        <a:lnSpc>
          <a:spcPct val="100000"/>
        </a:lnSpc>
        <a:spcBef>
          <a:spcPts val="0"/>
        </a:spcBef>
        <a:spcAft>
          <a:spcPts val="0"/>
        </a:spcAft>
        <a:buClrTx/>
        <a:buSzTx/>
        <a:buFontTx/>
        <a:buNone/>
        <a:tabLst/>
        <a:defRPr sz="5000" b="1" i="0" u="none" strike="noStrike" cap="none" spc="0" baseline="0">
          <a:ln>
            <a:noFill/>
          </a:ln>
          <a:solidFill>
            <a:srgbClr val="004D80"/>
          </a:solidFill>
          <a:uFillTx/>
          <a:latin typeface="+mj-lt"/>
          <a:ea typeface="+mj-ea"/>
          <a:cs typeface="+mj-cs"/>
          <a:sym typeface="Helvetica Neue"/>
        </a:defRPr>
      </a:lvl9pPr>
    </p:titleStyle>
    <p:bodyStyle>
      <a:lvl1pPr marL="370416" marR="0" indent="-370416"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1pPr>
      <a:lvl2pPr marL="889000" marR="0" indent="-444500"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2pPr>
      <a:lvl3pPr marL="1333500" marR="0" indent="-444500"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3pPr>
      <a:lvl4pPr marL="1778000" marR="0" indent="-444500"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4pPr>
      <a:lvl5pPr marL="2222500" marR="0" indent="-444500"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5pPr>
      <a:lvl6pPr marL="2569765" marR="0" indent="-347265"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6pPr>
      <a:lvl7pPr marL="3014265" marR="0" indent="-347265"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7pPr>
      <a:lvl8pPr marL="3458764" marR="0" indent="-347265"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8pPr>
      <a:lvl9pPr marL="3903264" marR="0" indent="-347264"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9pPr>
    </p:bodyStyle>
    <p:otherStyle>
      <a:lvl1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1pPr>
      <a:lvl2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2pPr>
      <a:lvl3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3pPr>
      <a:lvl4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4pPr>
      <a:lvl5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5pPr>
      <a:lvl6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6pPr>
      <a:lvl7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7pPr>
      <a:lvl8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8pPr>
      <a:lvl9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A blue text on a black background&#10;&#10;Description automatically generated">
            <a:extLst>
              <a:ext uri="{FF2B5EF4-FFF2-40B4-BE49-F238E27FC236}">
                <a16:creationId xmlns:a16="http://schemas.microsoft.com/office/drawing/2014/main" id="{39265BC2-6CAD-FEC1-CB8C-93B2234DDB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8012" y="3011424"/>
            <a:ext cx="3548764" cy="1865376"/>
          </a:xfrm>
          <a:prstGeom prst="rect">
            <a:avLst/>
          </a:prstGeom>
          <a:noFill/>
          <a:extLst>
            <a:ext uri="{909E8E84-426E-40DD-AFC4-6F175D3DCCD1}">
              <a14:hiddenFill xmlns:a14="http://schemas.microsoft.com/office/drawing/2010/main">
                <a:solidFill>
                  <a:srgbClr val="FFFFFF"/>
                </a:solidFill>
              </a14:hiddenFill>
            </a:ext>
          </a:extLst>
        </p:spPr>
      </p:pic>
      <p:sp>
        <p:nvSpPr>
          <p:cNvPr id="4" name="Subtitle 2">
            <a:extLst>
              <a:ext uri="{FF2B5EF4-FFF2-40B4-BE49-F238E27FC236}">
                <a16:creationId xmlns:a16="http://schemas.microsoft.com/office/drawing/2014/main" id="{CA464110-4437-6B48-AA40-FBBDDFB1B917}"/>
              </a:ext>
            </a:extLst>
          </p:cNvPr>
          <p:cNvSpPr txBox="1">
            <a:spLocks/>
          </p:cNvSpPr>
          <p:nvPr/>
        </p:nvSpPr>
        <p:spPr>
          <a:xfrm>
            <a:off x="1930396" y="5084091"/>
            <a:ext cx="9144000" cy="1932172"/>
          </a:xfrm>
          <a:prstGeom prst="rect">
            <a:avLst/>
          </a:prstGeom>
        </p:spPr>
        <p:txBody>
          <a:bodyPr/>
          <a:lstStyle>
            <a:lvl1pPr marL="370416" marR="0" indent="-370416"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1pPr>
            <a:lvl2pPr marL="889000" marR="0" indent="-444500"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2pPr>
            <a:lvl3pPr marL="1333500" marR="0" indent="-444500"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3pPr>
            <a:lvl4pPr marL="1778000" marR="0" indent="-444500"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4pPr>
            <a:lvl5pPr marL="2222500" marR="0" indent="-444500"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5pPr>
            <a:lvl6pPr marL="2569765" marR="0" indent="-347265"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6pPr>
            <a:lvl7pPr marL="3014265" marR="0" indent="-347265"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7pPr>
            <a:lvl8pPr marL="3458764" marR="0" indent="-347265"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8pPr>
            <a:lvl9pPr marL="3903264" marR="0" indent="-347264"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9pPr>
          </a:lstStyle>
          <a:p>
            <a:pPr marL="0" indent="0" algn="ctr" hangingPunct="1">
              <a:spcBef>
                <a:spcPts val="600"/>
              </a:spcBef>
              <a:buNone/>
            </a:pPr>
            <a:r>
              <a:rPr lang="en-US" sz="2400" dirty="0">
                <a:latin typeface="Helvetica Neue" panose="02000503000000020004" pitchFamily="2" charset="0"/>
                <a:ea typeface="Helvetica Neue" panose="02000503000000020004" pitchFamily="2" charset="0"/>
                <a:cs typeface="Helvetica Neue" panose="02000503000000020004" pitchFamily="2" charset="0"/>
              </a:rPr>
              <a:t>Cisco Systems</a:t>
            </a:r>
          </a:p>
          <a:p>
            <a:pPr marL="0" indent="0" algn="ctr" hangingPunct="1">
              <a:spcBef>
                <a:spcPts val="600"/>
              </a:spcBef>
              <a:buNone/>
            </a:pPr>
            <a:r>
              <a:rPr lang="en-US" sz="2400" dirty="0">
                <a:latin typeface="Helvetica Neue" panose="02000503000000020004" pitchFamily="2" charset="0"/>
                <a:ea typeface="Helvetica Neue" panose="02000503000000020004" pitchFamily="2" charset="0"/>
                <a:cs typeface="Helvetica Neue" panose="02000503000000020004" pitchFamily="2" charset="0"/>
              </a:rPr>
              <a:t>Blockchain Portfolio</a:t>
            </a:r>
          </a:p>
          <a:p>
            <a:pPr marL="0" indent="0" algn="ctr" hangingPunct="1">
              <a:spcBef>
                <a:spcPts val="600"/>
              </a:spcBef>
              <a:buNone/>
            </a:pPr>
            <a:r>
              <a:rPr lang="en-US" sz="2400" dirty="0">
                <a:latin typeface="Helvetica Neue" panose="02000503000000020004" pitchFamily="2" charset="0"/>
                <a:ea typeface="Helvetica Neue" panose="02000503000000020004" pitchFamily="2" charset="0"/>
                <a:cs typeface="Helvetica Neue" panose="02000503000000020004" pitchFamily="2" charset="0"/>
              </a:rPr>
              <a:t>September 2023</a:t>
            </a:r>
          </a:p>
        </p:txBody>
      </p:sp>
      <p:sp>
        <p:nvSpPr>
          <p:cNvPr id="2" name="TextBox 1">
            <a:extLst>
              <a:ext uri="{FF2B5EF4-FFF2-40B4-BE49-F238E27FC236}">
                <a16:creationId xmlns:a16="http://schemas.microsoft.com/office/drawing/2014/main" id="{7F1BA338-96F0-F458-ADBD-87AB43BF4D7C}"/>
              </a:ext>
            </a:extLst>
          </p:cNvPr>
          <p:cNvSpPr txBox="1"/>
          <p:nvPr/>
        </p:nvSpPr>
        <p:spPr>
          <a:xfrm>
            <a:off x="2284943" y="7078142"/>
            <a:ext cx="8434903" cy="171841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a:r>
              <a:rPr lang="en-US" i="1" dirty="0">
                <a:solidFill>
                  <a:srgbClr val="000000"/>
                </a:solidFill>
              </a:rPr>
              <a:t>WAIVER: </a:t>
            </a:r>
          </a:p>
          <a:p>
            <a:pPr algn="just"/>
            <a:r>
              <a:rPr lang="en-US" i="1" dirty="0">
                <a:solidFill>
                  <a:srgbClr val="000000"/>
                </a:solidFill>
              </a:rPr>
              <a:t>This document is provided to aid potential acquirers in conducting an independent evaluation of the referenced patent portfolio of Cisco Systems, Inc.  Commercial industry acquirers may obtain strategic positions with this portfolio. The information contained herein, including patent numbers, is not and shall not be construed as notice of infringement or an accusation of infringement of any of the referenced patents.  All offers, representations and warranties are subject to final approval and confirmation by Cisco management.</a:t>
            </a:r>
          </a:p>
        </p:txBody>
      </p:sp>
    </p:spTree>
    <p:extLst>
      <p:ext uri="{BB962C8B-B14F-4D97-AF65-F5344CB8AC3E}">
        <p14:creationId xmlns:p14="http://schemas.microsoft.com/office/powerpoint/2010/main" val="3107779203"/>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CE621-1153-D245-8206-88D4EB46A8D3}"/>
              </a:ext>
            </a:extLst>
          </p:cNvPr>
          <p:cNvSpPr>
            <a:spLocks noGrp="1"/>
          </p:cNvSpPr>
          <p:nvPr>
            <p:ph type="title"/>
          </p:nvPr>
        </p:nvSpPr>
        <p:spPr/>
        <p:txBody>
          <a:bodyPr>
            <a:normAutofit/>
          </a:bodyPr>
          <a:lstStyle/>
          <a:p>
            <a:r>
              <a:rPr lang="en-US" sz="3600" dirty="0"/>
              <a:t>Cisco Systems Inc. – Portfolio Offerings</a:t>
            </a:r>
          </a:p>
        </p:txBody>
      </p:sp>
      <p:sp>
        <p:nvSpPr>
          <p:cNvPr id="3" name="Text Placeholder 2">
            <a:extLst>
              <a:ext uri="{FF2B5EF4-FFF2-40B4-BE49-F238E27FC236}">
                <a16:creationId xmlns:a16="http://schemas.microsoft.com/office/drawing/2014/main" id="{59979B0B-7718-664E-AF4F-A57BF78A48D3}"/>
              </a:ext>
            </a:extLst>
          </p:cNvPr>
          <p:cNvSpPr>
            <a:spLocks noGrp="1"/>
          </p:cNvSpPr>
          <p:nvPr>
            <p:ph type="body" idx="1"/>
          </p:nvPr>
        </p:nvSpPr>
        <p:spPr>
          <a:xfrm>
            <a:off x="1016000" y="1443711"/>
            <a:ext cx="10972800" cy="6857327"/>
          </a:xfrm>
        </p:spPr>
        <p:txBody>
          <a:bodyPr>
            <a:noAutofit/>
          </a:bodyPr>
          <a:lstStyle/>
          <a:p>
            <a:pPr marL="0" indent="0" algn="just">
              <a:buNone/>
            </a:pPr>
            <a:r>
              <a:rPr lang="en-US" sz="1700" dirty="0"/>
              <a:t>Cisco offers an industry-leading portfolio of technology innovations. With networking, security, collaboration, cloud management, and more, we help to securely connect industries and communities. Cisco delivers innovative software-defined networking, cloud, and security solutions to help transform your business, empowering an inclusive future for all.</a:t>
            </a:r>
          </a:p>
          <a:p>
            <a:pPr marL="0" indent="0" algn="just">
              <a:buNone/>
            </a:pPr>
            <a:endParaRPr lang="en-US" sz="800" dirty="0"/>
          </a:p>
          <a:p>
            <a:pPr marL="0" indent="0" algn="just">
              <a:buNone/>
            </a:pPr>
            <a:r>
              <a:rPr lang="en-US" sz="1700" b="1" dirty="0"/>
              <a:t>Cisco Patent Holdings</a:t>
            </a:r>
          </a:p>
          <a:p>
            <a:pPr algn="just"/>
            <a:r>
              <a:rPr lang="en-US" sz="1700" dirty="0"/>
              <a:t>The Cisco patent portfolio consists of over 20,000 active assets including over 3,000 published applications across myriad geographic jurisdictions.</a:t>
            </a:r>
          </a:p>
          <a:p>
            <a:pPr algn="just"/>
            <a:r>
              <a:rPr lang="en-US" sz="1700" dirty="0"/>
              <a:t>Cisco continues to innovate and build an internationally diverse and industry-leading patent portfolio, recently averaging over 1,000 worldwide filings annually.</a:t>
            </a:r>
          </a:p>
          <a:p>
            <a:pPr lvl="1" algn="just"/>
            <a:r>
              <a:rPr lang="en-US" sz="1700" dirty="0"/>
              <a:t>15,000+ active assets in the United States, including more than 1,000 published US applications</a:t>
            </a:r>
          </a:p>
          <a:p>
            <a:pPr lvl="1" algn="just"/>
            <a:endParaRPr lang="en-US" sz="800" dirty="0"/>
          </a:p>
          <a:p>
            <a:pPr marL="0" indent="0" algn="just">
              <a:buNone/>
            </a:pPr>
            <a:r>
              <a:rPr lang="en-US" sz="1700" b="1" dirty="0"/>
              <a:t>Acquisition Opportunities</a:t>
            </a:r>
          </a:p>
          <a:p>
            <a:pPr algn="just"/>
            <a:r>
              <a:rPr lang="en-US" sz="1700" dirty="0"/>
              <a:t>Cisco is offering the following portfolios for sale to select parties:</a:t>
            </a:r>
          </a:p>
          <a:p>
            <a:pPr lvl="1" algn="just"/>
            <a:r>
              <a:rPr lang="en-US" sz="1700" b="1" dirty="0"/>
              <a:t>Blockchain (40 active assets, 29 INPADOC families)</a:t>
            </a:r>
          </a:p>
          <a:p>
            <a:pPr lvl="1" algn="just"/>
            <a:r>
              <a:rPr lang="en-US" sz="1700" dirty="0"/>
              <a:t>Fault Managed Power (25 active assets, 7 INPADOC families)</a:t>
            </a:r>
          </a:p>
          <a:p>
            <a:pPr lvl="1" algn="just"/>
            <a:r>
              <a:rPr lang="en-US" sz="1700" dirty="0"/>
              <a:t>EV Charging (11 active assets, 11 INPADOC families)</a:t>
            </a:r>
          </a:p>
          <a:p>
            <a:pPr lvl="1" algn="just"/>
            <a:r>
              <a:rPr lang="en-US" sz="1700" dirty="0"/>
              <a:t>V2X Communications (60 active assets, 31 INPADOC families)</a:t>
            </a:r>
          </a:p>
          <a:p>
            <a:pPr lvl="1" algn="just"/>
            <a:r>
              <a:rPr lang="en-US" sz="1700" dirty="0"/>
              <a:t>Vehicle Systems (20 active assets, 16 INPADOC families)</a:t>
            </a:r>
          </a:p>
          <a:p>
            <a:pPr algn="just"/>
            <a:endParaRPr lang="en-US" dirty="0">
              <a:highlight>
                <a:srgbClr val="FFFF00"/>
              </a:highlight>
            </a:endParaRPr>
          </a:p>
          <a:p>
            <a:pPr algn="just"/>
            <a:endParaRPr lang="en-US" sz="2000" dirty="0"/>
          </a:p>
          <a:p>
            <a:pPr lvl="1" algn="just"/>
            <a:endParaRPr lang="en-US" sz="1600" dirty="0"/>
          </a:p>
          <a:p>
            <a:pPr algn="just"/>
            <a:endParaRPr lang="en-US" sz="1600" dirty="0"/>
          </a:p>
          <a:p>
            <a:pPr algn="just"/>
            <a:endParaRPr lang="en-US" sz="1600" dirty="0"/>
          </a:p>
          <a:p>
            <a:pPr algn="just"/>
            <a:endParaRPr lang="en-US" sz="1600" dirty="0"/>
          </a:p>
        </p:txBody>
      </p:sp>
    </p:spTree>
    <p:extLst>
      <p:ext uri="{BB962C8B-B14F-4D97-AF65-F5344CB8AC3E}">
        <p14:creationId xmlns:p14="http://schemas.microsoft.com/office/powerpoint/2010/main" val="4041837361"/>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CE621-1153-D245-8206-88D4EB46A8D3}"/>
              </a:ext>
            </a:extLst>
          </p:cNvPr>
          <p:cNvSpPr>
            <a:spLocks noGrp="1"/>
          </p:cNvSpPr>
          <p:nvPr>
            <p:ph type="title"/>
          </p:nvPr>
        </p:nvSpPr>
        <p:spPr/>
        <p:txBody>
          <a:bodyPr>
            <a:normAutofit/>
          </a:bodyPr>
          <a:lstStyle/>
          <a:p>
            <a:r>
              <a:rPr lang="en-US" sz="3600" dirty="0"/>
              <a:t>Blockchain Patent Portfolio</a:t>
            </a:r>
          </a:p>
        </p:txBody>
      </p:sp>
      <p:sp>
        <p:nvSpPr>
          <p:cNvPr id="3" name="Text Placeholder 2">
            <a:extLst>
              <a:ext uri="{FF2B5EF4-FFF2-40B4-BE49-F238E27FC236}">
                <a16:creationId xmlns:a16="http://schemas.microsoft.com/office/drawing/2014/main" id="{59979B0B-7718-664E-AF4F-A57BF78A48D3}"/>
              </a:ext>
            </a:extLst>
          </p:cNvPr>
          <p:cNvSpPr>
            <a:spLocks noGrp="1"/>
          </p:cNvSpPr>
          <p:nvPr>
            <p:ph type="body" idx="1"/>
          </p:nvPr>
        </p:nvSpPr>
        <p:spPr>
          <a:xfrm>
            <a:off x="1016000" y="1443712"/>
            <a:ext cx="11036300" cy="2727235"/>
          </a:xfrm>
        </p:spPr>
        <p:txBody>
          <a:bodyPr>
            <a:noAutofit/>
          </a:bodyPr>
          <a:lstStyle/>
          <a:p>
            <a:pPr marL="0" indent="0">
              <a:buNone/>
            </a:pPr>
            <a:r>
              <a:rPr lang="en-US" b="1" dirty="0"/>
              <a:t>Portfolio Overview</a:t>
            </a:r>
          </a:p>
          <a:p>
            <a:r>
              <a:rPr lang="en-US" sz="1600" dirty="0"/>
              <a:t>The Cisco Blockchain portfolio comprises 40 active assets (34 grants, 6 applications) across 29 INPADOC families.</a:t>
            </a:r>
          </a:p>
          <a:p>
            <a:pPr lvl="1"/>
            <a:r>
              <a:rPr lang="en-US" sz="1600" dirty="0"/>
              <a:t>US assets consist of 31 granted patents and three (3) applications.</a:t>
            </a:r>
          </a:p>
          <a:p>
            <a:r>
              <a:rPr lang="en-US" sz="1600" dirty="0"/>
              <a:t>Sub-portfolios support myriad applications of, and use cases for, distributed ledger technologies and blockchain architectures, specifically:</a:t>
            </a:r>
          </a:p>
          <a:p>
            <a:pPr lvl="1"/>
            <a:r>
              <a:rPr lang="en-US" sz="1600" dirty="0"/>
              <a:t>Telecommunications and Networking (29 active assets)</a:t>
            </a:r>
          </a:p>
          <a:p>
            <a:pPr lvl="1"/>
            <a:r>
              <a:rPr lang="en-US" sz="1600" dirty="0"/>
              <a:t>Applications and Content (11 active assets)</a:t>
            </a:r>
          </a:p>
        </p:txBody>
      </p:sp>
      <p:graphicFrame>
        <p:nvGraphicFramePr>
          <p:cNvPr id="6" name="Table 5">
            <a:extLst>
              <a:ext uri="{FF2B5EF4-FFF2-40B4-BE49-F238E27FC236}">
                <a16:creationId xmlns:a16="http://schemas.microsoft.com/office/drawing/2014/main" id="{4CE1783B-42FA-1242-8358-4EFA80165434}"/>
              </a:ext>
            </a:extLst>
          </p:cNvPr>
          <p:cNvGraphicFramePr>
            <a:graphicFrameLocks noGrp="1"/>
          </p:cNvGraphicFramePr>
          <p:nvPr>
            <p:extLst>
              <p:ext uri="{D42A27DB-BD31-4B8C-83A1-F6EECF244321}">
                <p14:modId xmlns:p14="http://schemas.microsoft.com/office/powerpoint/2010/main" val="875692289"/>
              </p:ext>
            </p:extLst>
          </p:nvPr>
        </p:nvGraphicFramePr>
        <p:xfrm>
          <a:off x="632847" y="4303056"/>
          <a:ext cx="11739105" cy="3337216"/>
        </p:xfrm>
        <a:graphic>
          <a:graphicData uri="http://schemas.openxmlformats.org/drawingml/2006/table">
            <a:tbl>
              <a:tblPr firstRow="1" firstCol="1" bandRow="1">
                <a:tableStyleId>{5940675A-B579-460E-94D1-54222C63F5DA}</a:tableStyleId>
              </a:tblPr>
              <a:tblGrid>
                <a:gridCol w="3153341">
                  <a:extLst>
                    <a:ext uri="{9D8B030D-6E8A-4147-A177-3AD203B41FA5}">
                      <a16:colId xmlns:a16="http://schemas.microsoft.com/office/drawing/2014/main" val="878977243"/>
                    </a:ext>
                  </a:extLst>
                </a:gridCol>
                <a:gridCol w="828675">
                  <a:extLst>
                    <a:ext uri="{9D8B030D-6E8A-4147-A177-3AD203B41FA5}">
                      <a16:colId xmlns:a16="http://schemas.microsoft.com/office/drawing/2014/main" val="191750013"/>
                    </a:ext>
                  </a:extLst>
                </a:gridCol>
                <a:gridCol w="1314450">
                  <a:extLst>
                    <a:ext uri="{9D8B030D-6E8A-4147-A177-3AD203B41FA5}">
                      <a16:colId xmlns:a16="http://schemas.microsoft.com/office/drawing/2014/main" val="1396655083"/>
                    </a:ext>
                  </a:extLst>
                </a:gridCol>
                <a:gridCol w="4709039">
                  <a:extLst>
                    <a:ext uri="{9D8B030D-6E8A-4147-A177-3AD203B41FA5}">
                      <a16:colId xmlns:a16="http://schemas.microsoft.com/office/drawing/2014/main" val="2143833732"/>
                    </a:ext>
                  </a:extLst>
                </a:gridCol>
                <a:gridCol w="1733600">
                  <a:extLst>
                    <a:ext uri="{9D8B030D-6E8A-4147-A177-3AD203B41FA5}">
                      <a16:colId xmlns:a16="http://schemas.microsoft.com/office/drawing/2014/main" val="763237408"/>
                    </a:ext>
                  </a:extLst>
                </a:gridCol>
              </a:tblGrid>
              <a:tr h="380656">
                <a:tc>
                  <a:txBody>
                    <a:bodyPr/>
                    <a:lstStyle/>
                    <a:p>
                      <a:pPr marL="0" marR="0" algn="l">
                        <a:spcBef>
                          <a:spcPts val="0"/>
                        </a:spcBef>
                        <a:spcAft>
                          <a:spcPts val="0"/>
                        </a:spcAft>
                      </a:pPr>
                      <a:r>
                        <a:rPr lang="en-US" sz="1400" b="1" dirty="0">
                          <a:solidFill>
                            <a:schemeClr val="bg1"/>
                          </a:solidFill>
                          <a:effectLst/>
                          <a:latin typeface="+mj-lt"/>
                          <a:ea typeface="Calibri" panose="020F0502020204030204" pitchFamily="34" charset="0"/>
                          <a:cs typeface="Times New Roman" panose="02020603050405020304" pitchFamily="18" charset="0"/>
                        </a:rPr>
                        <a:t>Sub-portfolio</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4D80"/>
                    </a:solidFill>
                  </a:tcPr>
                </a:tc>
                <a:tc>
                  <a:txBody>
                    <a:bodyPr/>
                    <a:lstStyle/>
                    <a:p>
                      <a:pPr marL="0" marR="0" algn="ctr">
                        <a:spcBef>
                          <a:spcPts val="0"/>
                        </a:spcBef>
                        <a:spcAft>
                          <a:spcPts val="0"/>
                        </a:spcAft>
                      </a:pPr>
                      <a:r>
                        <a:rPr lang="en-US" sz="1400" b="1" dirty="0">
                          <a:solidFill>
                            <a:schemeClr val="bg1"/>
                          </a:solidFill>
                          <a:effectLst/>
                          <a:latin typeface="+mj-lt"/>
                        </a:rPr>
                        <a:t>Grants</a:t>
                      </a:r>
                      <a:endParaRPr lang="en-US" sz="1400" b="1" dirty="0">
                        <a:solidFill>
                          <a:schemeClr val="bg1"/>
                        </a:solidFill>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4D80"/>
                    </a:solidFill>
                  </a:tcPr>
                </a:tc>
                <a:tc>
                  <a:txBody>
                    <a:bodyPr/>
                    <a:lstStyle/>
                    <a:p>
                      <a:pPr marL="0" marR="0" algn="ctr">
                        <a:spcBef>
                          <a:spcPts val="0"/>
                        </a:spcBef>
                        <a:spcAft>
                          <a:spcPts val="0"/>
                        </a:spcAft>
                      </a:pPr>
                      <a:r>
                        <a:rPr lang="en-US" sz="1400" b="1" dirty="0">
                          <a:solidFill>
                            <a:schemeClr val="bg1"/>
                          </a:solidFill>
                          <a:effectLst/>
                          <a:latin typeface="+mj-lt"/>
                        </a:rPr>
                        <a:t>Applications</a:t>
                      </a:r>
                      <a:endParaRPr lang="en-US" sz="1400" b="1" dirty="0">
                        <a:solidFill>
                          <a:schemeClr val="bg1"/>
                        </a:solidFill>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4D80"/>
                    </a:solidFill>
                  </a:tcPr>
                </a:tc>
                <a:tc>
                  <a:txBody>
                    <a:bodyPr/>
                    <a:lstStyle/>
                    <a:p>
                      <a:pPr marL="0" marR="0">
                        <a:spcBef>
                          <a:spcPts val="0"/>
                        </a:spcBef>
                        <a:spcAft>
                          <a:spcPts val="0"/>
                        </a:spcAft>
                      </a:pPr>
                      <a:r>
                        <a:rPr lang="en-US" sz="1400" b="1" dirty="0">
                          <a:solidFill>
                            <a:schemeClr val="bg1"/>
                          </a:solidFill>
                          <a:effectLst/>
                          <a:latin typeface="+mj-lt"/>
                        </a:rPr>
                        <a:t>Description</a:t>
                      </a:r>
                      <a:endParaRPr lang="en-US" sz="1400" b="1" dirty="0">
                        <a:solidFill>
                          <a:schemeClr val="bg1"/>
                        </a:solidFill>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4D80"/>
                    </a:solidFill>
                  </a:tcPr>
                </a:tc>
                <a:tc>
                  <a:txBody>
                    <a:bodyPr/>
                    <a:lstStyle/>
                    <a:p>
                      <a:pPr marL="0" marR="0" algn="r">
                        <a:spcBef>
                          <a:spcPts val="0"/>
                        </a:spcBef>
                        <a:spcAft>
                          <a:spcPts val="0"/>
                        </a:spcAft>
                      </a:pPr>
                      <a:r>
                        <a:rPr lang="en-US" sz="1400" b="1" dirty="0">
                          <a:solidFill>
                            <a:schemeClr val="bg1"/>
                          </a:solidFill>
                          <a:effectLst/>
                          <a:latin typeface="+mj-lt"/>
                          <a:ea typeface="Calibri" panose="020F0502020204030204" pitchFamily="34" charset="0"/>
                          <a:cs typeface="Times New Roman"/>
                        </a:rPr>
                        <a:t>Exemplary Assets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4D80"/>
                    </a:solidFill>
                  </a:tcPr>
                </a:tc>
                <a:extLst>
                  <a:ext uri="{0D108BD9-81ED-4DB2-BD59-A6C34878D82A}">
                    <a16:rowId xmlns:a16="http://schemas.microsoft.com/office/drawing/2014/main" val="2317884712"/>
                  </a:ext>
                </a:extLst>
              </a:tr>
              <a:tr h="593701">
                <a:tc>
                  <a:txBody>
                    <a:bodyPr/>
                    <a:lstStyle/>
                    <a:p>
                      <a:pPr marL="0" marR="0" algn="l">
                        <a:spcBef>
                          <a:spcPts val="0"/>
                        </a:spcBef>
                        <a:spcAft>
                          <a:spcPts val="0"/>
                        </a:spcAft>
                      </a:pPr>
                      <a:r>
                        <a:rPr lang="en-US" sz="1400" b="0" dirty="0">
                          <a:solidFill>
                            <a:schemeClr val="tx2">
                              <a:lumMod val="50000"/>
                            </a:schemeClr>
                          </a:solidFill>
                          <a:effectLst/>
                          <a:latin typeface="+mj-lt"/>
                        </a:rPr>
                        <a:t>Telecommunications and Networking</a:t>
                      </a:r>
                      <a:endParaRPr lang="en-US" sz="1400" b="0" dirty="0">
                        <a:solidFill>
                          <a:schemeClr val="tx2">
                            <a:lumMod val="50000"/>
                          </a:schemeClr>
                        </a:solidFill>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25</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l">
                        <a:spcBef>
                          <a:spcPts val="0"/>
                        </a:spcBef>
                        <a:spcAft>
                          <a:spcPts val="0"/>
                        </a:spcAft>
                      </a:pPr>
                      <a:r>
                        <a:rPr lang="en-US" sz="1400" b="0" dirty="0">
                          <a:solidFill>
                            <a:schemeClr val="tx2">
                              <a:lumMod val="50000"/>
                            </a:schemeClr>
                          </a:solidFill>
                          <a:effectLst/>
                          <a:latin typeface="+mj-lt"/>
                        </a:rPr>
                        <a:t>Patented technologies include:</a:t>
                      </a:r>
                    </a:p>
                    <a:p>
                      <a:pPr marL="285750" marR="0" indent="-285750" algn="l">
                        <a:spcBef>
                          <a:spcPts val="0"/>
                        </a:spcBef>
                        <a:spcAft>
                          <a:spcPts val="0"/>
                        </a:spcAft>
                        <a:buFontTx/>
                        <a:buChar char="-"/>
                      </a:pPr>
                      <a:r>
                        <a:rPr lang="en-US" sz="1400" b="0" dirty="0">
                          <a:solidFill>
                            <a:schemeClr val="tx2">
                              <a:lumMod val="50000"/>
                            </a:schemeClr>
                          </a:solidFill>
                          <a:effectLst/>
                          <a:latin typeface="+mj-lt"/>
                        </a:rPr>
                        <a:t>distributed ledger architectures</a:t>
                      </a:r>
                    </a:p>
                    <a:p>
                      <a:pPr marL="285750" marR="0" indent="-285750" algn="l">
                        <a:spcBef>
                          <a:spcPts val="0"/>
                        </a:spcBef>
                        <a:spcAft>
                          <a:spcPts val="0"/>
                        </a:spcAft>
                        <a:buFontTx/>
                        <a:buChar char="-"/>
                      </a:pPr>
                      <a:r>
                        <a:rPr lang="en-US" sz="1400" b="0" dirty="0">
                          <a:solidFill>
                            <a:schemeClr val="tx2">
                              <a:lumMod val="50000"/>
                            </a:schemeClr>
                          </a:solidFill>
                          <a:effectLst/>
                          <a:latin typeface="+mj-lt"/>
                        </a:rPr>
                        <a:t>device management and addressing</a:t>
                      </a:r>
                    </a:p>
                    <a:p>
                      <a:pPr marL="285750" marR="0" indent="-285750" algn="l">
                        <a:spcBef>
                          <a:spcPts val="0"/>
                        </a:spcBef>
                        <a:spcAft>
                          <a:spcPts val="0"/>
                        </a:spcAft>
                        <a:buFontTx/>
                        <a:buChar char="-"/>
                      </a:pPr>
                      <a:r>
                        <a:rPr lang="en-US" sz="1400" b="0" dirty="0">
                          <a:solidFill>
                            <a:schemeClr val="tx2">
                              <a:lumMod val="50000"/>
                            </a:schemeClr>
                          </a:solidFill>
                          <a:effectLst/>
                          <a:latin typeface="+mj-lt"/>
                        </a:rPr>
                        <a:t>session management</a:t>
                      </a:r>
                    </a:p>
                    <a:p>
                      <a:pPr marL="285750" marR="0" indent="-285750" algn="l">
                        <a:spcBef>
                          <a:spcPts val="0"/>
                        </a:spcBef>
                        <a:spcAft>
                          <a:spcPts val="0"/>
                        </a:spcAft>
                        <a:buFontTx/>
                        <a:buChar char="-"/>
                      </a:pPr>
                      <a:r>
                        <a:rPr lang="en-US" sz="1400" b="0" dirty="0">
                          <a:solidFill>
                            <a:schemeClr val="tx2">
                              <a:lumMod val="50000"/>
                            </a:schemeClr>
                          </a:solidFill>
                          <a:effectLst/>
                          <a:latin typeface="+mj-lt"/>
                        </a:rPr>
                        <a:t>5G feature sets</a:t>
                      </a:r>
                    </a:p>
                    <a:p>
                      <a:pPr marL="285750" marR="0" indent="-285750" algn="l">
                        <a:spcBef>
                          <a:spcPts val="0"/>
                        </a:spcBef>
                        <a:spcAft>
                          <a:spcPts val="0"/>
                        </a:spcAft>
                        <a:buFontTx/>
                        <a:buChar char="-"/>
                      </a:pPr>
                      <a:r>
                        <a:rPr lang="en-US" sz="1400" b="0" dirty="0">
                          <a:solidFill>
                            <a:schemeClr val="tx2">
                              <a:lumMod val="50000"/>
                            </a:schemeClr>
                          </a:solidFill>
                          <a:effectLst/>
                          <a:latin typeface="+mj-lt"/>
                        </a:rPr>
                        <a:t>UE roaming</a:t>
                      </a:r>
                    </a:p>
                    <a:p>
                      <a:pPr marL="285750" marR="0" indent="-285750" algn="l">
                        <a:spcBef>
                          <a:spcPts val="0"/>
                        </a:spcBef>
                        <a:spcAft>
                          <a:spcPts val="0"/>
                        </a:spcAft>
                        <a:buFontTx/>
                        <a:buChar char="-"/>
                      </a:pPr>
                      <a:r>
                        <a:rPr lang="en-US" sz="1400" b="0" dirty="0">
                          <a:solidFill>
                            <a:schemeClr val="tx2">
                              <a:lumMod val="50000"/>
                            </a:schemeClr>
                          </a:solidFill>
                          <a:effectLst/>
                          <a:latin typeface="+mj-lt"/>
                        </a:rPr>
                        <a:t>fog network device configuration</a:t>
                      </a:r>
                      <a:endParaRPr lang="en-US" sz="1400" b="0" dirty="0">
                        <a:solidFill>
                          <a:schemeClr val="tx2">
                            <a:lumMod val="50000"/>
                          </a:schemeClr>
                        </a:solidFill>
                        <a:effectLst/>
                        <a:latin typeface="+mj-lt"/>
                        <a:ea typeface="Calibri" panose="020F0502020204030204" pitchFamily="34" charset="0"/>
                        <a:cs typeface="Times New Roman" panose="02020603050405020304" pitchFamily="18"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r" defTabSz="584200" rtl="0" eaLnBrk="1" fontAlgn="auto" latinLnBrk="0" hangingPunct="1">
                        <a:lnSpc>
                          <a:spcPct val="100000"/>
                        </a:lnSpc>
                        <a:spcBef>
                          <a:spcPts val="0"/>
                        </a:spcBef>
                        <a:spcAft>
                          <a:spcPts val="0"/>
                        </a:spcAft>
                        <a:buClrTx/>
                        <a:buSzTx/>
                        <a:buFontTx/>
                        <a:buNone/>
                        <a:tabLst/>
                        <a:defRPr/>
                      </a:pPr>
                      <a:r>
                        <a:rPr lang="en-US" sz="1400" b="0" i="0" u="none" strike="noStrike" cap="none" spc="0" baseline="0" dirty="0">
                          <a:ln>
                            <a:noFill/>
                          </a:ln>
                          <a:solidFill>
                            <a:schemeClr val="tx2">
                              <a:lumMod val="50000"/>
                            </a:schemeClr>
                          </a:solidFill>
                          <a:effectLst/>
                          <a:uFillTx/>
                          <a:latin typeface="+mn-lt"/>
                          <a:ea typeface="Calibri" panose="020F0502020204030204" pitchFamily="34" charset="0"/>
                          <a:cs typeface="Times New Roman" panose="02020603050405020304" pitchFamily="18" charset="0"/>
                          <a:sym typeface="Helvetica Neue"/>
                        </a:rPr>
                        <a:t>US10311230</a:t>
                      </a:r>
                    </a:p>
                    <a:p>
                      <a:pPr marL="0" marR="0" lvl="0" indent="0" algn="r" defTabSz="584200" rtl="0" eaLnBrk="1" fontAlgn="auto" latinLnBrk="0" hangingPunct="1">
                        <a:lnSpc>
                          <a:spcPct val="100000"/>
                        </a:lnSpc>
                        <a:spcBef>
                          <a:spcPts val="0"/>
                        </a:spcBef>
                        <a:spcAft>
                          <a:spcPts val="0"/>
                        </a:spcAft>
                        <a:buClrTx/>
                        <a:buSzTx/>
                        <a:buFontTx/>
                        <a:buNone/>
                        <a:tabLst/>
                        <a:defRPr/>
                      </a:pPr>
                      <a:r>
                        <a:rPr lang="en-US" sz="1400" b="0" i="0" u="none" strike="noStrike" cap="none" spc="0" baseline="0" dirty="0">
                          <a:ln>
                            <a:noFill/>
                          </a:ln>
                          <a:solidFill>
                            <a:schemeClr val="tx2">
                              <a:lumMod val="50000"/>
                            </a:schemeClr>
                          </a:solidFill>
                          <a:effectLst/>
                          <a:uFillTx/>
                          <a:latin typeface="+mn-lt"/>
                          <a:ea typeface="Calibri" panose="020F0502020204030204" pitchFamily="34" charset="0"/>
                          <a:cs typeface="Times New Roman" panose="02020603050405020304" pitchFamily="18" charset="0"/>
                          <a:sym typeface="Helvetica Neue"/>
                        </a:rPr>
                        <a:t>US10824744</a:t>
                      </a:r>
                    </a:p>
                    <a:p>
                      <a:pPr marL="0" marR="0" lvl="0" indent="0" algn="r" defTabSz="584200" rtl="0" eaLnBrk="1" fontAlgn="auto" latinLnBrk="0" hangingPunct="1">
                        <a:lnSpc>
                          <a:spcPct val="100000"/>
                        </a:lnSpc>
                        <a:spcBef>
                          <a:spcPts val="0"/>
                        </a:spcBef>
                        <a:spcAft>
                          <a:spcPts val="0"/>
                        </a:spcAft>
                        <a:buClrTx/>
                        <a:buSzTx/>
                        <a:buFontTx/>
                        <a:buNone/>
                        <a:tabLst/>
                        <a:defRPr/>
                      </a:pPr>
                      <a:r>
                        <a:rPr lang="en-US" sz="1400" b="0" i="0" u="none" strike="noStrike" cap="none" spc="0" baseline="0" dirty="0">
                          <a:ln>
                            <a:noFill/>
                          </a:ln>
                          <a:solidFill>
                            <a:schemeClr val="tx2">
                              <a:lumMod val="50000"/>
                            </a:schemeClr>
                          </a:solidFill>
                          <a:effectLst/>
                          <a:uFillTx/>
                          <a:latin typeface="+mn-lt"/>
                          <a:ea typeface="Calibri" panose="020F0502020204030204" pitchFamily="34" charset="0"/>
                          <a:cs typeface="Times New Roman" panose="02020603050405020304" pitchFamily="18" charset="0"/>
                          <a:sym typeface="Helvetica Neue"/>
                        </a:rPr>
                        <a:t>US10476682</a:t>
                      </a:r>
                    </a:p>
                    <a:p>
                      <a:pPr marL="0" marR="0" lvl="0" indent="0" algn="r" defTabSz="584200" rtl="0" eaLnBrk="1" fontAlgn="auto" latinLnBrk="0" hangingPunct="1">
                        <a:lnSpc>
                          <a:spcPct val="100000"/>
                        </a:lnSpc>
                        <a:spcBef>
                          <a:spcPts val="0"/>
                        </a:spcBef>
                        <a:spcAft>
                          <a:spcPts val="0"/>
                        </a:spcAft>
                        <a:buClrTx/>
                        <a:buSzTx/>
                        <a:buFontTx/>
                        <a:buNone/>
                        <a:tabLst/>
                        <a:defRPr/>
                      </a:pPr>
                      <a:r>
                        <a:rPr lang="en-US" sz="1400" b="0" i="0" u="none" strike="noStrike" cap="none" spc="0" baseline="0" dirty="0">
                          <a:ln>
                            <a:noFill/>
                          </a:ln>
                          <a:solidFill>
                            <a:schemeClr val="tx2">
                              <a:lumMod val="50000"/>
                            </a:schemeClr>
                          </a:solidFill>
                          <a:effectLst/>
                          <a:uFillTx/>
                          <a:latin typeface="+mn-lt"/>
                          <a:ea typeface="Calibri" panose="020F0502020204030204" pitchFamily="34" charset="0"/>
                          <a:cs typeface="Times New Roman" panose="02020603050405020304" pitchFamily="18" charset="0"/>
                          <a:sym typeface="Helvetica Neue"/>
                        </a:rPr>
                        <a:t>US10826762</a:t>
                      </a:r>
                    </a:p>
                    <a:p>
                      <a:pPr marL="0" marR="0" lvl="0" indent="0" algn="r" defTabSz="584200" rtl="0" eaLnBrk="1" fontAlgn="auto" latinLnBrk="0" hangingPunct="1">
                        <a:lnSpc>
                          <a:spcPct val="100000"/>
                        </a:lnSpc>
                        <a:spcBef>
                          <a:spcPts val="0"/>
                        </a:spcBef>
                        <a:spcAft>
                          <a:spcPts val="0"/>
                        </a:spcAft>
                        <a:buClrTx/>
                        <a:buSzTx/>
                        <a:buFontTx/>
                        <a:buNone/>
                        <a:tabLst/>
                        <a:defRPr/>
                      </a:pPr>
                      <a:r>
                        <a:rPr lang="en-US" sz="1400" b="0" i="0" u="none" strike="noStrike" cap="none" spc="0" baseline="0" dirty="0">
                          <a:ln>
                            <a:noFill/>
                          </a:ln>
                          <a:solidFill>
                            <a:schemeClr val="tx2">
                              <a:lumMod val="50000"/>
                            </a:schemeClr>
                          </a:solidFill>
                          <a:effectLst/>
                          <a:uFillTx/>
                          <a:latin typeface="+mn-lt"/>
                          <a:ea typeface="Calibri" panose="020F0502020204030204" pitchFamily="34" charset="0"/>
                          <a:cs typeface="Times New Roman" panose="02020603050405020304" pitchFamily="18" charset="0"/>
                          <a:sym typeface="Helvetica Neue"/>
                        </a:rPr>
                        <a:t>US10299128</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589484205"/>
                  </a:ext>
                </a:extLst>
              </a:tr>
              <a:tr h="356461">
                <a:tc>
                  <a:txBody>
                    <a:bodyPr/>
                    <a:lstStyle/>
                    <a:p>
                      <a:pPr marL="0" marR="0" algn="l">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Applications and 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9</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l">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Patented technologies include:</a:t>
                      </a:r>
                    </a:p>
                    <a:p>
                      <a:pPr marL="285750" marR="0" indent="-285750" algn="l">
                        <a:spcBef>
                          <a:spcPts val="0"/>
                        </a:spcBef>
                        <a:spcAft>
                          <a:spcPts val="0"/>
                        </a:spcAft>
                        <a:buFontTx/>
                        <a:buChar char="-"/>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software license management</a:t>
                      </a:r>
                    </a:p>
                    <a:p>
                      <a:pPr marL="285750" marR="0" indent="-285750" algn="l">
                        <a:spcBef>
                          <a:spcPts val="0"/>
                        </a:spcBef>
                        <a:spcAft>
                          <a:spcPts val="0"/>
                        </a:spcAft>
                        <a:buFontTx/>
                        <a:buChar char="-"/>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media frame decryption</a:t>
                      </a:r>
                    </a:p>
                    <a:p>
                      <a:pPr marL="285750" marR="0" indent="-285750" algn="l">
                        <a:spcBef>
                          <a:spcPts val="0"/>
                        </a:spcBef>
                        <a:spcAft>
                          <a:spcPts val="0"/>
                        </a:spcAft>
                        <a:buFontTx/>
                        <a:buChar char="-"/>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supply chain management</a:t>
                      </a:r>
                    </a:p>
                    <a:p>
                      <a:pPr marL="285750" marR="0" indent="-285750" algn="l">
                        <a:spcBef>
                          <a:spcPts val="0"/>
                        </a:spcBef>
                        <a:spcAft>
                          <a:spcPts val="0"/>
                        </a:spcAft>
                        <a:buFontTx/>
                        <a:buChar char="-"/>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content sharing and DRM</a:t>
                      </a:r>
                    </a:p>
                    <a:p>
                      <a:pPr marL="285750" marR="0" indent="-285750" algn="l">
                        <a:spcBef>
                          <a:spcPts val="0"/>
                        </a:spcBef>
                        <a:spcAft>
                          <a:spcPts val="0"/>
                        </a:spcAft>
                        <a:buFontTx/>
                        <a:buChar char="-"/>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counterfeit product detection </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US10067810</a:t>
                      </a:r>
                    </a:p>
                    <a:p>
                      <a:pPr marL="0" marR="0" algn="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US10572688</a:t>
                      </a:r>
                    </a:p>
                    <a:p>
                      <a:pPr marL="0" marR="0" algn="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US11501347</a:t>
                      </a:r>
                    </a:p>
                    <a:p>
                      <a:pPr marL="0" marR="0" algn="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US10509891</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49738254"/>
                  </a:ext>
                </a:extLst>
              </a:tr>
            </a:tbl>
          </a:graphicData>
        </a:graphic>
      </p:graphicFrame>
      <p:sp>
        <p:nvSpPr>
          <p:cNvPr id="7" name="TextBox 6">
            <a:extLst>
              <a:ext uri="{FF2B5EF4-FFF2-40B4-BE49-F238E27FC236}">
                <a16:creationId xmlns:a16="http://schemas.microsoft.com/office/drawing/2014/main" id="{1CEBCA46-3524-8FDE-C137-ECE7F528063A}"/>
              </a:ext>
            </a:extLst>
          </p:cNvPr>
          <p:cNvSpPr txBox="1"/>
          <p:nvPr/>
        </p:nvSpPr>
        <p:spPr>
          <a:xfrm>
            <a:off x="632847" y="7685039"/>
            <a:ext cx="11739105" cy="54886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en-US" b="1" dirty="0">
                <a:solidFill>
                  <a:schemeClr val="tx2">
                    <a:lumMod val="50000"/>
                  </a:schemeClr>
                </a:solidFill>
                <a:latin typeface="+mj-lt"/>
                <a:cs typeface="Times New Roman" panose="02020603050405020304" pitchFamily="18" charset="0"/>
                <a:sym typeface="Helvetica Neue"/>
              </a:rPr>
              <a:t>*Note: </a:t>
            </a:r>
            <a:r>
              <a:rPr lang="en-US" dirty="0">
                <a:solidFill>
                  <a:schemeClr val="tx2">
                    <a:lumMod val="50000"/>
                  </a:schemeClr>
                </a:solidFill>
                <a:latin typeface="+mj-lt"/>
                <a:cs typeface="Times New Roman" panose="02020603050405020304" pitchFamily="18" charset="0"/>
                <a:sym typeface="Helvetica Neue"/>
              </a:rPr>
              <a:t>The following exemplary asset slides are a representative sample of portfolio patents. Full asset lists are available for review.</a:t>
            </a:r>
          </a:p>
          <a:p>
            <a:pPr marL="0" marR="0" indent="0" algn="l" defTabSz="584200" rtl="0" fontAlgn="auto" latinLnBrk="0" hangingPunct="0">
              <a:lnSpc>
                <a:spcPct val="100000"/>
              </a:lnSpc>
              <a:spcBef>
                <a:spcPts val="0"/>
              </a:spcBef>
              <a:spcAft>
                <a:spcPts val="0"/>
              </a:spcAft>
              <a:buClrTx/>
              <a:buSzTx/>
              <a:buFontTx/>
              <a:buNone/>
              <a:tabLst>
                <a:tab pos="10947400" algn="l"/>
              </a:tabLst>
            </a:pPr>
            <a:endParaRPr kumimoji="0" lang="en-US" sz="1400" b="0" i="0" u="none" strike="noStrike" cap="none" spc="0" normalizeH="0" baseline="0" dirty="0">
              <a:ln>
                <a:noFill/>
              </a:ln>
              <a:solidFill>
                <a:schemeClr val="tx2"/>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353801834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F490CC3-D856-324E-AD2D-116FB27BAB5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9358" y="2752423"/>
            <a:ext cx="5366085" cy="2259191"/>
          </a:xfrm>
          <a:prstGeom prst="rect">
            <a:avLst/>
          </a:prstGeom>
        </p:spPr>
      </p:pic>
      <p:graphicFrame>
        <p:nvGraphicFramePr>
          <p:cNvPr id="2" name="Table 1">
            <a:extLst>
              <a:ext uri="{FF2B5EF4-FFF2-40B4-BE49-F238E27FC236}">
                <a16:creationId xmlns:a16="http://schemas.microsoft.com/office/drawing/2014/main" id="{7D692D83-3FE4-9C45-B8E7-15C23B020E04}"/>
              </a:ext>
            </a:extLst>
          </p:cNvPr>
          <p:cNvGraphicFramePr>
            <a:graphicFrameLocks noGrp="1"/>
          </p:cNvGraphicFramePr>
          <p:nvPr>
            <p:extLst>
              <p:ext uri="{D42A27DB-BD31-4B8C-83A1-F6EECF244321}">
                <p14:modId xmlns:p14="http://schemas.microsoft.com/office/powerpoint/2010/main" val="2009268545"/>
              </p:ext>
            </p:extLst>
          </p:nvPr>
        </p:nvGraphicFramePr>
        <p:xfrm>
          <a:off x="2993411" y="6224735"/>
          <a:ext cx="7017978" cy="1539240"/>
        </p:xfrm>
        <a:graphic>
          <a:graphicData uri="http://schemas.openxmlformats.org/drawingml/2006/table">
            <a:tbl>
              <a:tblPr firstRow="1" bandRow="1">
                <a:tableStyleId>{5940675A-B579-460E-94D1-54222C63F5DA}</a:tableStyleId>
              </a:tblPr>
              <a:tblGrid>
                <a:gridCol w="3508989">
                  <a:extLst>
                    <a:ext uri="{9D8B030D-6E8A-4147-A177-3AD203B41FA5}">
                      <a16:colId xmlns:a16="http://schemas.microsoft.com/office/drawing/2014/main" val="3984119090"/>
                    </a:ext>
                  </a:extLst>
                </a:gridCol>
                <a:gridCol w="3508989">
                  <a:extLst>
                    <a:ext uri="{9D8B030D-6E8A-4147-A177-3AD203B41FA5}">
                      <a16:colId xmlns:a16="http://schemas.microsoft.com/office/drawing/2014/main" val="473870068"/>
                    </a:ext>
                  </a:extLst>
                </a:gridCol>
              </a:tblGrid>
              <a:tr h="370840">
                <a:tc>
                  <a:txBody>
                    <a:bodyPr/>
                    <a:lstStyle/>
                    <a:p>
                      <a:pPr marL="0" indent="0" algn="ctr" hangingPunct="1">
                        <a:spcBef>
                          <a:spcPts val="600"/>
                        </a:spcBef>
                        <a:buNone/>
                      </a:pPr>
                      <a:r>
                        <a:rPr lang="en-US" sz="1600" b="0" dirty="0">
                          <a:solidFill>
                            <a:schemeClr val="tx2">
                              <a:lumMod val="50000"/>
                            </a:schemeClr>
                          </a:solidFill>
                          <a:latin typeface="Helvetica Neue" panose="02000503000000020004" pitchFamily="2" charset="0"/>
                        </a:rPr>
                        <a:t>Justin Basara</a:t>
                      </a:r>
                    </a:p>
                    <a:p>
                      <a:pPr marL="0" indent="0" algn="ctr" hangingPunct="1">
                        <a:spcBef>
                          <a:spcPts val="600"/>
                        </a:spcBef>
                        <a:buNone/>
                      </a:pPr>
                      <a:r>
                        <a:rPr lang="en-US" sz="1600" b="0" dirty="0">
                          <a:solidFill>
                            <a:schemeClr val="tx2">
                              <a:lumMod val="50000"/>
                            </a:schemeClr>
                          </a:solidFill>
                          <a:latin typeface="Helvetica Neue" panose="02000503000000020004" pitchFamily="2" charset="0"/>
                        </a:rPr>
                        <a:t>VP, Transactions</a:t>
                      </a:r>
                    </a:p>
                    <a:p>
                      <a:pPr marL="0" indent="0" algn="ctr" hangingPunct="1">
                        <a:spcBef>
                          <a:spcPts val="600"/>
                        </a:spcBef>
                        <a:buNone/>
                      </a:pPr>
                      <a:r>
                        <a:rPr lang="en-US" sz="1600" b="0" dirty="0">
                          <a:solidFill>
                            <a:schemeClr val="tx2">
                              <a:lumMod val="50000"/>
                            </a:schemeClr>
                          </a:solidFill>
                          <a:latin typeface="Helvetica Neue" panose="02000503000000020004" pitchFamily="2" charset="0"/>
                        </a:rPr>
                        <a:t>jbasara@rowantels.com</a:t>
                      </a:r>
                    </a:p>
                    <a:p>
                      <a:pPr marL="0" indent="0" algn="ctr" hangingPunct="1">
                        <a:spcBef>
                          <a:spcPts val="600"/>
                        </a:spcBef>
                        <a:buNone/>
                      </a:pPr>
                      <a:r>
                        <a:rPr lang="en-US" sz="1600" b="0" dirty="0">
                          <a:solidFill>
                            <a:schemeClr val="tx2">
                              <a:lumMod val="50000"/>
                            </a:schemeClr>
                          </a:solidFill>
                          <a:latin typeface="Helvetica Neue" panose="02000503000000020004" pitchFamily="2" charset="0"/>
                        </a:rPr>
                        <a:t>M: 415-666-6148</a:t>
                      </a:r>
                    </a:p>
                    <a:p>
                      <a:endParaRPr lang="en-US" dirty="0">
                        <a:solidFill>
                          <a:schemeClr val="tx2">
                            <a:lumMod val="50000"/>
                          </a:schemeClr>
                        </a:solidFill>
                      </a:endParaRPr>
                    </a:p>
                  </a:txBody>
                  <a:tcPr/>
                </a:tc>
                <a:tc>
                  <a:txBody>
                    <a:bodyPr/>
                    <a:lstStyle/>
                    <a:p>
                      <a:pPr marL="0" indent="0" algn="ctr" hangingPunct="1">
                        <a:spcBef>
                          <a:spcPts val="600"/>
                        </a:spcBef>
                        <a:buNone/>
                      </a:pPr>
                      <a:r>
                        <a:rPr lang="en-US" sz="1600" b="0" dirty="0">
                          <a:solidFill>
                            <a:schemeClr val="tx2">
                              <a:lumMod val="50000"/>
                            </a:schemeClr>
                          </a:solidFill>
                          <a:latin typeface="Helvetica Neue" panose="02000503000000020004" pitchFamily="2" charset="0"/>
                        </a:rPr>
                        <a:t>Jay Herwitz</a:t>
                      </a:r>
                    </a:p>
                    <a:p>
                      <a:pPr marL="0" indent="0" algn="ctr" hangingPunct="1">
                        <a:spcBef>
                          <a:spcPts val="600"/>
                        </a:spcBef>
                        <a:buNone/>
                      </a:pPr>
                      <a:r>
                        <a:rPr lang="en-US" sz="1600" b="0" dirty="0">
                          <a:solidFill>
                            <a:schemeClr val="tx2">
                              <a:lumMod val="50000"/>
                            </a:schemeClr>
                          </a:solidFill>
                          <a:latin typeface="Helvetica Neue" panose="02000503000000020004" pitchFamily="2" charset="0"/>
                        </a:rPr>
                        <a:t>VP, Consulting</a:t>
                      </a:r>
                    </a:p>
                    <a:p>
                      <a:pPr marL="0" indent="0" algn="ctr" hangingPunct="1">
                        <a:spcBef>
                          <a:spcPts val="600"/>
                        </a:spcBef>
                        <a:buNone/>
                      </a:pPr>
                      <a:r>
                        <a:rPr lang="en-US" sz="1600" b="0" dirty="0">
                          <a:solidFill>
                            <a:schemeClr val="tx2">
                              <a:lumMod val="50000"/>
                            </a:schemeClr>
                          </a:solidFill>
                          <a:latin typeface="Helvetica Neue" panose="02000503000000020004" pitchFamily="2" charset="0"/>
                        </a:rPr>
                        <a:t>jherwitz@rowantels.com</a:t>
                      </a:r>
                    </a:p>
                    <a:p>
                      <a:pPr marL="0" indent="0" algn="ctr" hangingPunct="1">
                        <a:spcBef>
                          <a:spcPts val="600"/>
                        </a:spcBef>
                        <a:buNone/>
                      </a:pPr>
                      <a:r>
                        <a:rPr lang="en-US" sz="1600" b="0" dirty="0">
                          <a:solidFill>
                            <a:schemeClr val="tx2">
                              <a:lumMod val="50000"/>
                            </a:schemeClr>
                          </a:solidFill>
                          <a:latin typeface="Helvetica Neue" panose="02000503000000020004" pitchFamily="2" charset="0"/>
                        </a:rPr>
                        <a:t>M: 650-279-4252</a:t>
                      </a:r>
                    </a:p>
                  </a:txBody>
                  <a:tcPr/>
                </a:tc>
                <a:extLst>
                  <a:ext uri="{0D108BD9-81ED-4DB2-BD59-A6C34878D82A}">
                    <a16:rowId xmlns:a16="http://schemas.microsoft.com/office/drawing/2014/main" val="1054985095"/>
                  </a:ext>
                </a:extLst>
              </a:tr>
            </a:tbl>
          </a:graphicData>
        </a:graphic>
      </p:graphicFrame>
    </p:spTree>
    <p:extLst>
      <p:ext uri="{BB962C8B-B14F-4D97-AF65-F5344CB8AC3E}">
        <p14:creationId xmlns:p14="http://schemas.microsoft.com/office/powerpoint/2010/main" val="1829189708"/>
      </p:ext>
    </p:extLst>
  </p:cSld>
  <p:clrMapOvr>
    <a:masterClrMapping/>
  </p:clrMapOvr>
  <p:transition spd="med"/>
</p:sld>
</file>

<file path=ppt/theme/theme1.xml><?xml version="1.0" encoding="utf-8"?>
<a:theme xmlns:a="http://schemas.openxmlformats.org/drawingml/2006/main" name="White">
  <a:themeElements>
    <a:clrScheme name="White">
      <a:dk1>
        <a:srgbClr val="FFFFFF"/>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4D80"/>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Rowan_5G Exchange_Mar2019v3.pptx" id="{35A5B8A8-B7BF-E445-85E9-B3F2B448348D}" vid="{8C2A1E4D-A42D-CF48-BE08-1DBD4A0A3553}"/>
    </a:ext>
  </a:extLst>
</a:theme>
</file>

<file path=ppt/theme/theme2.xml><?xml version="1.0" encoding="utf-8"?>
<a:theme xmlns:a="http://schemas.openxmlformats.org/drawingml/2006/main"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4D80"/>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2fe3af0-13f8-489e-a2c4-b93171c87869" xsi:nil="true"/>
    <lcf76f155ced4ddcb4097134ff3c332f xmlns="cc4cf91f-ccb4-42ef-a228-35340cc32a1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47E065472000242BB07CD9B62CBA0B1" ma:contentTypeVersion="16" ma:contentTypeDescription="Create a new document." ma:contentTypeScope="" ma:versionID="ae21a092f94124fdbad61a3b88961e9a">
  <xsd:schema xmlns:xsd="http://www.w3.org/2001/XMLSchema" xmlns:xs="http://www.w3.org/2001/XMLSchema" xmlns:p="http://schemas.microsoft.com/office/2006/metadata/properties" xmlns:ns2="12fe3af0-13f8-489e-a2c4-b93171c87869" xmlns:ns3="cc4cf91f-ccb4-42ef-a228-35340cc32a14" targetNamespace="http://schemas.microsoft.com/office/2006/metadata/properties" ma:root="true" ma:fieldsID="6cb4e627ec91c5ccee09a03cbf5deb58" ns2:_="" ns3:_="">
    <xsd:import namespace="12fe3af0-13f8-489e-a2c4-b93171c87869"/>
    <xsd:import namespace="cc4cf91f-ccb4-42ef-a228-35340cc32a1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LengthInSeconds" minOccurs="0"/>
                <xsd:element ref="ns3:MediaServiceDateTaken" minOccurs="0"/>
                <xsd:element ref="ns3:lcf76f155ced4ddcb4097134ff3c332f" minOccurs="0"/>
                <xsd:element ref="ns2: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fe3af0-13f8-489e-a2c4-b93171c8786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0878f4f9-417b-472c-8069-b545aa4f59d8}" ma:internalName="TaxCatchAll" ma:showField="CatchAllData" ma:web="12fe3af0-13f8-489e-a2c4-b93171c8786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c4cf91f-ccb4-42ef-a228-35340cc32a1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10261dd-85c0-4e16-8580-30375acfae1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E08F214-B333-4F36-A0C9-CE07085193BD}">
  <ds:schemaRefs>
    <ds:schemaRef ds:uri="http://purl.org/dc/elements/1.1/"/>
    <ds:schemaRef ds:uri="http://www.w3.org/XML/1998/namespace"/>
    <ds:schemaRef ds:uri="12fe3af0-13f8-489e-a2c4-b93171c87869"/>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cc4cf91f-ccb4-42ef-a228-35340cc32a14"/>
    <ds:schemaRef ds:uri="http://purl.org/dc/dcmitype/"/>
    <ds:schemaRef ds:uri="http://purl.org/dc/terms/"/>
  </ds:schemaRefs>
</ds:datastoreItem>
</file>

<file path=customXml/itemProps2.xml><?xml version="1.0" encoding="utf-8"?>
<ds:datastoreItem xmlns:ds="http://schemas.openxmlformats.org/officeDocument/2006/customXml" ds:itemID="{0CF63603-DE19-40FC-959C-79B67F338405}">
  <ds:schemaRefs>
    <ds:schemaRef ds:uri="http://schemas.microsoft.com/sharepoint/v3/contenttype/forms"/>
  </ds:schemaRefs>
</ds:datastoreItem>
</file>

<file path=customXml/itemProps3.xml><?xml version="1.0" encoding="utf-8"?>
<ds:datastoreItem xmlns:ds="http://schemas.openxmlformats.org/officeDocument/2006/customXml" ds:itemID="{D8A6ED6A-8A30-4571-8DB2-D37BB52DD1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fe3af0-13f8-489e-a2c4-b93171c87869"/>
    <ds:schemaRef ds:uri="cc4cf91f-ccb4-42ef-a228-35340cc32a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133370</TotalTime>
  <Words>475</Words>
  <Application>Microsoft Macintosh PowerPoint</Application>
  <PresentationFormat>Custom</PresentationFormat>
  <Paragraphs>73</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Helvetica Neue</vt:lpstr>
      <vt:lpstr>Helvetica Neue Medium</vt:lpstr>
      <vt:lpstr>White</vt:lpstr>
      <vt:lpstr>PowerPoint Presentation</vt:lpstr>
      <vt:lpstr>Cisco Systems Inc. – Portfolio Offerings</vt:lpstr>
      <vt:lpstr>Blockchain Patent Portfolio</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Justin Basara</dc:creator>
  <cp:keywords/>
  <dc:description/>
  <cp:lastModifiedBy>Justin Basara</cp:lastModifiedBy>
  <cp:revision>1292</cp:revision>
  <cp:lastPrinted>2019-07-10T19:45:31Z</cp:lastPrinted>
  <dcterms:created xsi:type="dcterms:W3CDTF">2019-01-14T18:18:32Z</dcterms:created>
  <dcterms:modified xsi:type="dcterms:W3CDTF">2023-09-06T01:37:57Z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0x010100A47E065472000242BB07CD9B62CBA0B1</vt:lpwstr>
  </property>
  <property fmtid="{D5CDD505-2E9C-101B-9397-08002B2CF9AE}" pid="3" name="MediaServiceImageTags">
    <vt:lpwstr/>
  </property>
</Properties>
</file>